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Catamaran"/>
      <p:regular r:id="rId22"/>
      <p:bold r:id="rId23"/>
    </p:embeddedFont>
    <p:embeddedFont>
      <p:font typeface="Livvic"/>
      <p:regular r:id="rId24"/>
      <p:bold r:id="rId25"/>
      <p:italic r:id="rId26"/>
      <p:boldItalic r:id="rId27"/>
    </p:embeddedFont>
    <p:embeddedFont>
      <p:font typeface="Catamaran ExtraBold"/>
      <p:bold r:id="rId28"/>
    </p:embeddedFont>
    <p:embeddedFont>
      <p:font typeface="Catamaran SemiBold"/>
      <p:regular r:id="rId29"/>
      <p:bold r:id="rId30"/>
    </p:embeddedFont>
    <p:embeddedFont>
      <p:font typeface="Catamaran Light"/>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atamaran-regular.fntdata"/><Relationship Id="rId21" Type="http://schemas.openxmlformats.org/officeDocument/2006/relationships/slide" Target="slides/slide16.xml"/><Relationship Id="rId24" Type="http://schemas.openxmlformats.org/officeDocument/2006/relationships/font" Target="fonts/Livvic-regular.fntdata"/><Relationship Id="rId23" Type="http://schemas.openxmlformats.org/officeDocument/2006/relationships/font" Target="fonts/Catamaran-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ivvic-italic.fntdata"/><Relationship Id="rId25" Type="http://schemas.openxmlformats.org/officeDocument/2006/relationships/font" Target="fonts/Livvic-bold.fntdata"/><Relationship Id="rId28" Type="http://schemas.openxmlformats.org/officeDocument/2006/relationships/font" Target="fonts/CatamaranExtraBold-bold.fntdata"/><Relationship Id="rId27" Type="http://schemas.openxmlformats.org/officeDocument/2006/relationships/font" Target="fonts/Livvic-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tamaran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tamaranLight-regular.fntdata"/><Relationship Id="rId30" Type="http://schemas.openxmlformats.org/officeDocument/2006/relationships/font" Target="fonts/CatamaranSemiBold-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atamaranLight-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f1f7f6b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f1f7f6b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f2e78c19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f2e78c19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f342486c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f342486c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In the backend, we created many automatic tests. Automatic testing is </a:t>
            </a:r>
            <a:r>
              <a:rPr lang="en" sz="1200">
                <a:solidFill>
                  <a:srgbClr val="595959"/>
                </a:solidFill>
              </a:rPr>
              <a:t>extremely</a:t>
            </a:r>
            <a:r>
              <a:rPr lang="en" sz="1200">
                <a:solidFill>
                  <a:srgbClr val="595959"/>
                </a:solidFill>
              </a:rPr>
              <a:t> </a:t>
            </a:r>
            <a:r>
              <a:rPr lang="en" sz="1200">
                <a:solidFill>
                  <a:srgbClr val="595959"/>
                </a:solidFill>
              </a:rPr>
              <a:t>important</a:t>
            </a:r>
            <a:r>
              <a:rPr lang="en" sz="1200">
                <a:solidFill>
                  <a:srgbClr val="595959"/>
                </a:solidFill>
              </a:rPr>
              <a:t> because it goes through every </a:t>
            </a:r>
            <a:r>
              <a:rPr lang="en" sz="1200">
                <a:solidFill>
                  <a:srgbClr val="595959"/>
                </a:solidFill>
              </a:rPr>
              <a:t>single</a:t>
            </a:r>
            <a:r>
              <a:rPr lang="en" sz="1200">
                <a:solidFill>
                  <a:srgbClr val="595959"/>
                </a:solidFill>
              </a:rPr>
              <a:t> possible case, catching any problems that manual testing might miss, and ensuring nothing is negatively impacted when we push new changes. </a:t>
            </a:r>
            <a:r>
              <a:rPr lang="en" sz="1200">
                <a:solidFill>
                  <a:srgbClr val="595959"/>
                </a:solidFill>
              </a:rPr>
              <a:t>Additionally</a:t>
            </a:r>
            <a:r>
              <a:rPr lang="en" sz="1200">
                <a:solidFill>
                  <a:srgbClr val="595959"/>
                </a:solidFill>
              </a:rPr>
              <a:t> it does this within a matter of seconds, making testing super fast and easy, once it’s set up. </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We used Jest for this. Jest is an </a:t>
            </a:r>
            <a:r>
              <a:rPr lang="en" sz="1200">
                <a:solidFill>
                  <a:srgbClr val="595959"/>
                </a:solidFill>
              </a:rPr>
              <a:t>amazing</a:t>
            </a:r>
            <a:r>
              <a:rPr lang="en" sz="1200">
                <a:solidFill>
                  <a:srgbClr val="595959"/>
                </a:solidFill>
              </a:rPr>
              <a:t> dependency. As you can see on the right of the screen, jest gives a full coverage report for all the files in the backend. For our testing file </a:t>
            </a:r>
            <a:r>
              <a:rPr lang="en" sz="1200">
                <a:solidFill>
                  <a:srgbClr val="595959"/>
                </a:solidFill>
              </a:rPr>
              <a:t>structure</a:t>
            </a:r>
            <a:r>
              <a:rPr lang="en" sz="1200">
                <a:solidFill>
                  <a:srgbClr val="595959"/>
                </a:solidFill>
              </a:rPr>
              <a:t>, we made a separate test file for every schema. Looking over at the picture on the left, you can see we formatted our test names so you can </a:t>
            </a:r>
            <a:r>
              <a:rPr lang="en" sz="1200">
                <a:solidFill>
                  <a:srgbClr val="595959"/>
                </a:solidFill>
              </a:rPr>
              <a:t>easily</a:t>
            </a:r>
            <a:r>
              <a:rPr lang="en" sz="1200">
                <a:solidFill>
                  <a:srgbClr val="595959"/>
                </a:solidFill>
              </a:rPr>
              <a:t> see which api’s have been tested and what was tested for each api. </a:t>
            </a:r>
            <a:endParaRPr sz="1200">
              <a:solidFill>
                <a:srgbClr val="595959"/>
              </a:solidFill>
            </a:endParaRPr>
          </a:p>
          <a:p>
            <a:pPr indent="0" lvl="0" marL="0" rtl="0" algn="l">
              <a:lnSpc>
                <a:spcPct val="115000"/>
              </a:lnSpc>
              <a:spcBef>
                <a:spcPts val="1200"/>
              </a:spcBef>
              <a:spcAft>
                <a:spcPts val="1200"/>
              </a:spcAft>
              <a:buNone/>
            </a:pPr>
            <a:r>
              <a:rPr lang="en" sz="1200">
                <a:solidFill>
                  <a:srgbClr val="595959"/>
                </a:solidFill>
              </a:rPr>
              <a:t>There are a couple api’s that we were unable to test automatically. These include all the api’s that send emails, because sometimes they would time out, and this caused inconsistencies in our </a:t>
            </a:r>
            <a:r>
              <a:rPr lang="en" sz="1200">
                <a:solidFill>
                  <a:srgbClr val="595959"/>
                </a:solidFill>
              </a:rPr>
              <a:t>results. Also, the upload image api was unable to be tested automatically since we couldn't find a way to send an image in an automatic test. But both of these exceptions were tested rigorously using manual testing so these cases were still covered.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e31135a2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e31135a2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automatic testing was extensive, but being a user driven website, we knew it was important to have extensive manual testing also. We created a master spreadsheet filled with all of our manual test cases, including steps to perform them and sample data. We completed manual testing on all pages where users needed to provide input, including the sign up, sign in, dailies, and user profile pages. We have 59 tests in total, where 53 are passing. We also had plans to specifically focus on other kinds of testing for the front-end, including accessibility, cross-browser, and performance testing.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e31135a2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e31135a2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Due to lack of experience, we often found it difficult to have best estimations of deadlines and meeting them with weight of other courses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e31135a2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e31135a2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e31135a2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e31135a2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ce31135a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ce31135a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e31135a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ce31135a2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e31135a2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e31135a2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e31135a2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e31135a2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felt close to us with our busy schedules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e31135a2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e31135a2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e31135a2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e31135a2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e31135a2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e31135a2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e31135a2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e31135a2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8.jpg"/><Relationship Id="rId5" Type="http://schemas.openxmlformats.org/officeDocument/2006/relationships/image" Target="../media/image24.png"/><Relationship Id="rId6" Type="http://schemas.openxmlformats.org/officeDocument/2006/relationships/image" Target="../media/image32.png"/><Relationship Id="rId7"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1.jpg"/><Relationship Id="rId10" Type="http://schemas.openxmlformats.org/officeDocument/2006/relationships/image" Target="../media/image9.png"/><Relationship Id="rId9"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21.jpg"/><Relationship Id="rId7" Type="http://schemas.openxmlformats.org/officeDocument/2006/relationships/image" Target="../media/image12.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1.jpg"/><Relationship Id="rId4" Type="http://schemas.openxmlformats.org/officeDocument/2006/relationships/image" Target="../media/image4.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12.png"/><Relationship Id="rId5" Type="http://schemas.openxmlformats.org/officeDocument/2006/relationships/image" Target="../media/image27.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11495" r="17233" t="0"/>
          <a:stretch/>
        </p:blipFill>
        <p:spPr>
          <a:xfrm>
            <a:off x="2627100" y="0"/>
            <a:ext cx="6516900" cy="5143500"/>
          </a:xfrm>
          <a:prstGeom prst="rect">
            <a:avLst/>
          </a:prstGeom>
          <a:noFill/>
          <a:ln cap="flat" cmpd="sng" w="9525">
            <a:solidFill>
              <a:srgbClr val="B7B7B7"/>
            </a:solidFill>
            <a:prstDash val="solid"/>
            <a:round/>
            <a:headEnd len="sm" w="sm" type="none"/>
            <a:tailEnd len="sm" w="sm" type="none"/>
          </a:ln>
        </p:spPr>
      </p:pic>
      <p:sp>
        <p:nvSpPr>
          <p:cNvPr id="55" name="Google Shape;55;p13"/>
          <p:cNvSpPr/>
          <p:nvPr/>
        </p:nvSpPr>
        <p:spPr>
          <a:xfrm rot="5400000">
            <a:off x="1854575" y="-411850"/>
            <a:ext cx="3358800" cy="5877900"/>
          </a:xfrm>
          <a:prstGeom prst="rect">
            <a:avLst/>
          </a:prstGeom>
          <a:solidFill>
            <a:srgbClr val="D16138">
              <a:alpha val="86160"/>
            </a:srgbClr>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nvSpPr>
        <p:spPr>
          <a:xfrm>
            <a:off x="1039575" y="3216975"/>
            <a:ext cx="2402100" cy="71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Catamaran Light"/>
                <a:ea typeface="Catamaran Light"/>
                <a:cs typeface="Catamaran Light"/>
                <a:sym typeface="Catamaran Light"/>
              </a:rPr>
              <a:t>Tuesday April 23rd, 2024</a:t>
            </a:r>
            <a:endParaRPr sz="1200">
              <a:solidFill>
                <a:srgbClr val="FFFFFF"/>
              </a:solidFill>
              <a:latin typeface="Catamaran Light"/>
              <a:ea typeface="Catamaran Light"/>
              <a:cs typeface="Catamaran Light"/>
              <a:sym typeface="Catamaran Light"/>
            </a:endParaRPr>
          </a:p>
          <a:p>
            <a:pPr indent="0" lvl="0" marL="0" rtl="0" algn="l">
              <a:spcBef>
                <a:spcPts val="0"/>
              </a:spcBef>
              <a:spcAft>
                <a:spcPts val="0"/>
              </a:spcAft>
              <a:buNone/>
            </a:pPr>
            <a:r>
              <a:rPr lang="en" sz="1200">
                <a:solidFill>
                  <a:srgbClr val="FFFFFF"/>
                </a:solidFill>
                <a:latin typeface="Catamaran Light"/>
                <a:ea typeface="Catamaran Light"/>
                <a:cs typeface="Catamaran Light"/>
                <a:sym typeface="Catamaran Light"/>
              </a:rPr>
              <a:t>TA: Brendan Park</a:t>
            </a:r>
            <a:endParaRPr sz="1200">
              <a:solidFill>
                <a:srgbClr val="FFFFFF"/>
              </a:solidFill>
              <a:latin typeface="Catamaran Light"/>
              <a:ea typeface="Catamaran Light"/>
              <a:cs typeface="Catamaran Light"/>
              <a:sym typeface="Catamaran Light"/>
            </a:endParaRPr>
          </a:p>
        </p:txBody>
      </p:sp>
      <p:sp>
        <p:nvSpPr>
          <p:cNvPr id="57" name="Google Shape;57;p13"/>
          <p:cNvSpPr txBox="1"/>
          <p:nvPr/>
        </p:nvSpPr>
        <p:spPr>
          <a:xfrm>
            <a:off x="1039575" y="1680600"/>
            <a:ext cx="4957500" cy="1782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800">
                <a:solidFill>
                  <a:srgbClr val="FFFFFF"/>
                </a:solidFill>
                <a:latin typeface="Livvic"/>
                <a:ea typeface="Livvic"/>
                <a:cs typeface="Livvic"/>
                <a:sym typeface="Livvic"/>
              </a:rPr>
              <a:t>HABITCONNECT</a:t>
            </a:r>
            <a:endParaRPr b="1" sz="4800">
              <a:solidFill>
                <a:srgbClr val="FFFFFF"/>
              </a:solidFill>
              <a:latin typeface="Livvic"/>
              <a:ea typeface="Livvic"/>
              <a:cs typeface="Livvic"/>
              <a:sym typeface="Livvic"/>
            </a:endParaRPr>
          </a:p>
          <a:p>
            <a:pPr indent="0" lvl="0" marL="0" rtl="0" algn="l">
              <a:spcBef>
                <a:spcPts val="0"/>
              </a:spcBef>
              <a:spcAft>
                <a:spcPts val="0"/>
              </a:spcAft>
              <a:buNone/>
            </a:pPr>
            <a:r>
              <a:rPr b="1" lang="en" sz="2800">
                <a:solidFill>
                  <a:srgbClr val="FFFFFF"/>
                </a:solidFill>
                <a:latin typeface="Livvic"/>
                <a:ea typeface="Livvic"/>
                <a:cs typeface="Livvic"/>
                <a:sym typeface="Livvic"/>
              </a:rPr>
              <a:t>COSC 4P02 FINAL </a:t>
            </a:r>
            <a:endParaRPr b="1" sz="2800">
              <a:solidFill>
                <a:srgbClr val="FFFFFF"/>
              </a:solidFill>
              <a:latin typeface="Livvic"/>
              <a:ea typeface="Livvic"/>
              <a:cs typeface="Livvic"/>
              <a:sym typeface="Livvic"/>
            </a:endParaRPr>
          </a:p>
          <a:p>
            <a:pPr indent="0" lvl="0" marL="0" rtl="0" algn="l">
              <a:spcBef>
                <a:spcPts val="0"/>
              </a:spcBef>
              <a:spcAft>
                <a:spcPts val="0"/>
              </a:spcAft>
              <a:buNone/>
            </a:pPr>
            <a:r>
              <a:rPr b="1" lang="en" sz="2800">
                <a:solidFill>
                  <a:srgbClr val="FFFFFF"/>
                </a:solidFill>
                <a:latin typeface="Livvic"/>
                <a:ea typeface="Livvic"/>
                <a:cs typeface="Livvic"/>
                <a:sym typeface="Livvic"/>
              </a:rPr>
              <a:t>PROJECT PRESENTATION</a:t>
            </a:r>
            <a:endParaRPr b="1" sz="2800">
              <a:solidFill>
                <a:srgbClr val="FFFFFF"/>
              </a:solidFill>
              <a:latin typeface="Livvic"/>
              <a:ea typeface="Livvic"/>
              <a:cs typeface="Livvic"/>
              <a:sym typeface="Livvic"/>
            </a:endParaRPr>
          </a:p>
        </p:txBody>
      </p:sp>
      <p:sp>
        <p:nvSpPr>
          <p:cNvPr id="58" name="Google Shape;58;p13"/>
          <p:cNvSpPr/>
          <p:nvPr/>
        </p:nvSpPr>
        <p:spPr>
          <a:xfrm flipH="1" rot="-5400000">
            <a:off x="7354200" y="2416550"/>
            <a:ext cx="3358800" cy="221100"/>
          </a:xfrm>
          <a:prstGeom prst="rect">
            <a:avLst/>
          </a:prstGeom>
          <a:solidFill>
            <a:srgbClr val="D16138"/>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p:nvPr/>
        </p:nvSpPr>
        <p:spPr>
          <a:xfrm>
            <a:off x="4925" y="533825"/>
            <a:ext cx="4600500" cy="1303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9" name="Google Shape;199;p22"/>
          <p:cNvPicPr preferRelativeResize="0"/>
          <p:nvPr/>
        </p:nvPicPr>
        <p:blipFill rotWithShape="1">
          <a:blip r:embed="rId3">
            <a:alphaModFix/>
          </a:blip>
          <a:srcRect b="68935" l="0" r="0" t="0"/>
          <a:stretch/>
        </p:blipFill>
        <p:spPr>
          <a:xfrm>
            <a:off x="2638425" y="1920175"/>
            <a:ext cx="4600575" cy="1303200"/>
          </a:xfrm>
          <a:prstGeom prst="rect">
            <a:avLst/>
          </a:prstGeom>
          <a:noFill/>
          <a:ln>
            <a:noFill/>
          </a:ln>
        </p:spPr>
      </p:pic>
      <p:pic>
        <p:nvPicPr>
          <p:cNvPr id="200" name="Google Shape;200;p22"/>
          <p:cNvPicPr preferRelativeResize="0"/>
          <p:nvPr/>
        </p:nvPicPr>
        <p:blipFill rotWithShape="1">
          <a:blip r:embed="rId4">
            <a:alphaModFix/>
          </a:blip>
          <a:srcRect b="57481" l="0" r="0" t="0"/>
          <a:stretch/>
        </p:blipFill>
        <p:spPr>
          <a:xfrm>
            <a:off x="0" y="3300350"/>
            <a:ext cx="4600575" cy="1303200"/>
          </a:xfrm>
          <a:prstGeom prst="rect">
            <a:avLst/>
          </a:prstGeom>
          <a:noFill/>
          <a:ln>
            <a:noFill/>
          </a:ln>
        </p:spPr>
      </p:pic>
      <p:sp>
        <p:nvSpPr>
          <p:cNvPr id="201" name="Google Shape;201;p22"/>
          <p:cNvSpPr txBox="1"/>
          <p:nvPr/>
        </p:nvSpPr>
        <p:spPr>
          <a:xfrm rot="5400000">
            <a:off x="6917630" y="1407498"/>
            <a:ext cx="2449800" cy="48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Livvic"/>
                <a:ea typeface="Livvic"/>
                <a:cs typeface="Livvic"/>
                <a:sym typeface="Livvic"/>
              </a:rPr>
              <a:t>TECHNICAL BREAKDOWN</a:t>
            </a:r>
            <a:endParaRPr b="1" sz="2400">
              <a:solidFill>
                <a:srgbClr val="434343"/>
              </a:solidFill>
              <a:latin typeface="Livvic"/>
              <a:ea typeface="Livvic"/>
              <a:cs typeface="Livvic"/>
              <a:sym typeface="Livvic"/>
            </a:endParaRPr>
          </a:p>
        </p:txBody>
      </p:sp>
      <p:sp>
        <p:nvSpPr>
          <p:cNvPr id="202" name="Google Shape;202;p22"/>
          <p:cNvSpPr/>
          <p:nvPr/>
        </p:nvSpPr>
        <p:spPr>
          <a:xfrm flipH="1">
            <a:off x="598500" y="1920175"/>
            <a:ext cx="2716200" cy="512100"/>
          </a:xfrm>
          <a:prstGeom prst="rect">
            <a:avLst/>
          </a:prstGeom>
          <a:solidFill>
            <a:srgbClr val="D16138">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txBox="1"/>
          <p:nvPr/>
        </p:nvSpPr>
        <p:spPr>
          <a:xfrm>
            <a:off x="352200" y="2047350"/>
            <a:ext cx="2214900" cy="384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600">
                <a:solidFill>
                  <a:srgbClr val="FFFFFF"/>
                </a:solidFill>
                <a:latin typeface="Livvic"/>
                <a:ea typeface="Livvic"/>
                <a:cs typeface="Livvic"/>
                <a:sym typeface="Livvic"/>
              </a:rPr>
              <a:t>BACK-END</a:t>
            </a:r>
            <a:endParaRPr b="1" sz="1600">
              <a:solidFill>
                <a:srgbClr val="FFFFFF"/>
              </a:solidFill>
              <a:latin typeface="Livvic"/>
              <a:ea typeface="Livvic"/>
              <a:cs typeface="Livvic"/>
              <a:sym typeface="Livvic"/>
            </a:endParaRPr>
          </a:p>
        </p:txBody>
      </p:sp>
      <p:sp>
        <p:nvSpPr>
          <p:cNvPr id="204" name="Google Shape;204;p22"/>
          <p:cNvSpPr txBox="1"/>
          <p:nvPr/>
        </p:nvSpPr>
        <p:spPr>
          <a:xfrm>
            <a:off x="4682000" y="1052100"/>
            <a:ext cx="2039700" cy="7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tamaran"/>
                <a:ea typeface="Catamaran"/>
                <a:cs typeface="Catamaran"/>
                <a:sym typeface="Catamaran"/>
              </a:rPr>
              <a:t>React.js, </a:t>
            </a:r>
            <a:endParaRPr sz="1500">
              <a:solidFill>
                <a:schemeClr val="dk2"/>
              </a:solidFill>
              <a:latin typeface="Catamaran"/>
              <a:ea typeface="Catamaran"/>
              <a:cs typeface="Catamaran"/>
              <a:sym typeface="Catamaran"/>
            </a:endParaRPr>
          </a:p>
          <a:p>
            <a:pPr indent="0" lvl="0" marL="0" rtl="0" algn="l">
              <a:spcBef>
                <a:spcPts val="0"/>
              </a:spcBef>
              <a:spcAft>
                <a:spcPts val="0"/>
              </a:spcAft>
              <a:buNone/>
            </a:pPr>
            <a:r>
              <a:rPr lang="en" sz="1500">
                <a:solidFill>
                  <a:schemeClr val="dk2"/>
                </a:solidFill>
                <a:latin typeface="Catamaran"/>
                <a:ea typeface="Catamaran"/>
                <a:cs typeface="Catamaran"/>
                <a:sym typeface="Catamaran"/>
              </a:rPr>
              <a:t>UI-library: Reactstrap</a:t>
            </a:r>
            <a:endParaRPr/>
          </a:p>
        </p:txBody>
      </p:sp>
      <p:sp>
        <p:nvSpPr>
          <p:cNvPr id="205" name="Google Shape;205;p22"/>
          <p:cNvSpPr txBox="1"/>
          <p:nvPr/>
        </p:nvSpPr>
        <p:spPr>
          <a:xfrm>
            <a:off x="527400" y="2432250"/>
            <a:ext cx="2039700" cy="79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2"/>
                </a:solidFill>
                <a:latin typeface="Catamaran"/>
                <a:ea typeface="Catamaran"/>
                <a:cs typeface="Catamaran"/>
                <a:sym typeface="Catamaran"/>
              </a:rPr>
              <a:t>Node.js</a:t>
            </a:r>
            <a:endParaRPr sz="1500">
              <a:solidFill>
                <a:schemeClr val="dk2"/>
              </a:solidFill>
              <a:latin typeface="Catamaran"/>
              <a:ea typeface="Catamaran"/>
              <a:cs typeface="Catamaran"/>
              <a:sym typeface="Catamaran"/>
            </a:endParaRPr>
          </a:p>
          <a:p>
            <a:pPr indent="0" lvl="0" marL="0" rtl="0" algn="r">
              <a:spcBef>
                <a:spcPts val="0"/>
              </a:spcBef>
              <a:spcAft>
                <a:spcPts val="0"/>
              </a:spcAft>
              <a:buNone/>
            </a:pPr>
            <a:r>
              <a:rPr lang="en" sz="1500">
                <a:solidFill>
                  <a:schemeClr val="dk2"/>
                </a:solidFill>
                <a:latin typeface="Catamaran"/>
                <a:ea typeface="Catamaran"/>
                <a:cs typeface="Catamaran"/>
                <a:sym typeface="Catamaran"/>
              </a:rPr>
              <a:t>Express.js</a:t>
            </a:r>
            <a:endParaRPr sz="1500">
              <a:solidFill>
                <a:schemeClr val="dk2"/>
              </a:solidFill>
              <a:latin typeface="Catamaran"/>
              <a:ea typeface="Catamaran"/>
              <a:cs typeface="Catamaran"/>
              <a:sym typeface="Catamaran"/>
            </a:endParaRPr>
          </a:p>
        </p:txBody>
      </p:sp>
      <p:sp>
        <p:nvSpPr>
          <p:cNvPr id="206" name="Google Shape;206;p22"/>
          <p:cNvSpPr txBox="1"/>
          <p:nvPr/>
        </p:nvSpPr>
        <p:spPr>
          <a:xfrm>
            <a:off x="4682000" y="3812450"/>
            <a:ext cx="2039700" cy="7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tamaran"/>
                <a:ea typeface="Catamaran"/>
                <a:cs typeface="Catamaran"/>
                <a:sym typeface="Catamaran"/>
              </a:rPr>
              <a:t>MongoDB</a:t>
            </a:r>
            <a:endParaRPr sz="1500">
              <a:solidFill>
                <a:schemeClr val="dk2"/>
              </a:solidFill>
              <a:latin typeface="Catamaran"/>
              <a:ea typeface="Catamaran"/>
              <a:cs typeface="Catamaran"/>
              <a:sym typeface="Catamaran"/>
            </a:endParaRPr>
          </a:p>
        </p:txBody>
      </p:sp>
      <p:pic>
        <p:nvPicPr>
          <p:cNvPr id="207" name="Google Shape;207;p22"/>
          <p:cNvPicPr preferRelativeResize="0"/>
          <p:nvPr/>
        </p:nvPicPr>
        <p:blipFill>
          <a:blip r:embed="rId5">
            <a:alphaModFix/>
          </a:blip>
          <a:stretch>
            <a:fillRect/>
          </a:stretch>
        </p:blipFill>
        <p:spPr>
          <a:xfrm>
            <a:off x="0" y="3300350"/>
            <a:ext cx="4600575" cy="1303199"/>
          </a:xfrm>
          <a:prstGeom prst="rect">
            <a:avLst/>
          </a:prstGeom>
          <a:noFill/>
          <a:ln>
            <a:noFill/>
          </a:ln>
        </p:spPr>
      </p:pic>
      <p:sp>
        <p:nvSpPr>
          <p:cNvPr id="208" name="Google Shape;208;p22"/>
          <p:cNvSpPr/>
          <p:nvPr/>
        </p:nvSpPr>
        <p:spPr>
          <a:xfrm>
            <a:off x="1061027" y="3733520"/>
            <a:ext cx="2485500" cy="429900"/>
          </a:xfrm>
          <a:prstGeom prst="rect">
            <a:avLst/>
          </a:prstGeom>
          <a:solidFill>
            <a:srgbClr val="001E2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2"/>
          <p:cNvSpPr/>
          <p:nvPr/>
        </p:nvSpPr>
        <p:spPr>
          <a:xfrm>
            <a:off x="3924225" y="3300350"/>
            <a:ext cx="2716200" cy="512100"/>
          </a:xfrm>
          <a:prstGeom prst="rect">
            <a:avLst/>
          </a:prstGeom>
          <a:solidFill>
            <a:srgbClr val="D16138">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txBox="1"/>
          <p:nvPr/>
        </p:nvSpPr>
        <p:spPr>
          <a:xfrm>
            <a:off x="4682003" y="3436790"/>
            <a:ext cx="24756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Livvic"/>
                <a:ea typeface="Livvic"/>
                <a:cs typeface="Livvic"/>
                <a:sym typeface="Livvic"/>
              </a:rPr>
              <a:t>DATABASE</a:t>
            </a:r>
            <a:endParaRPr b="1" sz="1600">
              <a:solidFill>
                <a:srgbClr val="FFFFFF"/>
              </a:solidFill>
              <a:latin typeface="Livvic"/>
              <a:ea typeface="Livvic"/>
              <a:cs typeface="Livvic"/>
              <a:sym typeface="Livvic"/>
            </a:endParaRPr>
          </a:p>
        </p:txBody>
      </p:sp>
      <p:pic>
        <p:nvPicPr>
          <p:cNvPr id="211" name="Google Shape;211;p22"/>
          <p:cNvPicPr preferRelativeResize="0"/>
          <p:nvPr/>
        </p:nvPicPr>
        <p:blipFill>
          <a:blip r:embed="rId6">
            <a:alphaModFix/>
          </a:blip>
          <a:stretch>
            <a:fillRect/>
          </a:stretch>
        </p:blipFill>
        <p:spPr>
          <a:xfrm>
            <a:off x="692012" y="3508211"/>
            <a:ext cx="3216551" cy="887475"/>
          </a:xfrm>
          <a:prstGeom prst="rect">
            <a:avLst/>
          </a:prstGeom>
          <a:noFill/>
          <a:ln>
            <a:noFill/>
          </a:ln>
        </p:spPr>
      </p:pic>
      <p:pic>
        <p:nvPicPr>
          <p:cNvPr id="212" name="Google Shape;212;p22"/>
          <p:cNvPicPr preferRelativeResize="0"/>
          <p:nvPr/>
        </p:nvPicPr>
        <p:blipFill>
          <a:blip r:embed="rId7">
            <a:alphaModFix/>
          </a:blip>
          <a:stretch>
            <a:fillRect/>
          </a:stretch>
        </p:blipFill>
        <p:spPr>
          <a:xfrm>
            <a:off x="0" y="540000"/>
            <a:ext cx="4600576" cy="1303200"/>
          </a:xfrm>
          <a:prstGeom prst="rect">
            <a:avLst/>
          </a:prstGeom>
          <a:noFill/>
          <a:ln cap="flat" cmpd="sng" w="9525">
            <a:solidFill>
              <a:schemeClr val="dk2"/>
            </a:solidFill>
            <a:prstDash val="solid"/>
            <a:round/>
            <a:headEnd len="sm" w="sm" type="none"/>
            <a:tailEnd len="sm" w="sm" type="none"/>
          </a:ln>
        </p:spPr>
      </p:pic>
      <p:sp>
        <p:nvSpPr>
          <p:cNvPr id="213" name="Google Shape;213;p22"/>
          <p:cNvSpPr/>
          <p:nvPr/>
        </p:nvSpPr>
        <p:spPr>
          <a:xfrm>
            <a:off x="3924225" y="540000"/>
            <a:ext cx="2716200" cy="512100"/>
          </a:xfrm>
          <a:prstGeom prst="rect">
            <a:avLst/>
          </a:prstGeom>
          <a:solidFill>
            <a:srgbClr val="D16138">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txBox="1"/>
          <p:nvPr/>
        </p:nvSpPr>
        <p:spPr>
          <a:xfrm>
            <a:off x="4682003" y="664293"/>
            <a:ext cx="26193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Livvic"/>
                <a:ea typeface="Livvic"/>
                <a:cs typeface="Livvic"/>
                <a:sym typeface="Livvic"/>
              </a:rPr>
              <a:t>FRONT-END</a:t>
            </a:r>
            <a:endParaRPr b="1" sz="1600">
              <a:solidFill>
                <a:srgbClr val="FFFFFF"/>
              </a:solidFill>
              <a:latin typeface="Livvic"/>
              <a:ea typeface="Livvic"/>
              <a:cs typeface="Livvic"/>
              <a:sym typeface="Livv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3"/>
          <p:cNvPicPr preferRelativeResize="0"/>
          <p:nvPr/>
        </p:nvPicPr>
        <p:blipFill>
          <a:blip r:embed="rId3">
            <a:alphaModFix/>
          </a:blip>
          <a:stretch>
            <a:fillRect/>
          </a:stretch>
        </p:blipFill>
        <p:spPr>
          <a:xfrm>
            <a:off x="2176500" y="116550"/>
            <a:ext cx="6664449" cy="4910401"/>
          </a:xfrm>
          <a:prstGeom prst="rect">
            <a:avLst/>
          </a:prstGeom>
          <a:noFill/>
          <a:ln>
            <a:noFill/>
          </a:ln>
        </p:spPr>
      </p:pic>
      <p:sp>
        <p:nvSpPr>
          <p:cNvPr id="220" name="Google Shape;220;p23"/>
          <p:cNvSpPr/>
          <p:nvPr/>
        </p:nvSpPr>
        <p:spPr>
          <a:xfrm>
            <a:off x="0" y="322925"/>
            <a:ext cx="2176500" cy="10929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176400" y="456575"/>
            <a:ext cx="2070300" cy="82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FFFFFF"/>
                </a:solidFill>
                <a:latin typeface="Livvic"/>
                <a:ea typeface="Livvic"/>
                <a:cs typeface="Livvic"/>
                <a:sym typeface="Livvic"/>
              </a:rPr>
              <a:t>ER DIAGRAM</a:t>
            </a:r>
            <a:endParaRPr b="1" sz="2600">
              <a:solidFill>
                <a:srgbClr val="FFFFFF"/>
              </a:solidFill>
              <a:latin typeface="Livvic"/>
              <a:ea typeface="Livvic"/>
              <a:cs typeface="Livvic"/>
              <a:sym typeface="Livv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4"/>
          <p:cNvPicPr preferRelativeResize="0"/>
          <p:nvPr/>
        </p:nvPicPr>
        <p:blipFill>
          <a:blip r:embed="rId3">
            <a:alphaModFix/>
          </a:blip>
          <a:stretch>
            <a:fillRect/>
          </a:stretch>
        </p:blipFill>
        <p:spPr>
          <a:xfrm>
            <a:off x="145975" y="1931158"/>
            <a:ext cx="2947650" cy="3031492"/>
          </a:xfrm>
          <a:prstGeom prst="rect">
            <a:avLst/>
          </a:prstGeom>
          <a:noFill/>
          <a:ln>
            <a:noFill/>
          </a:ln>
        </p:spPr>
      </p:pic>
      <p:sp>
        <p:nvSpPr>
          <p:cNvPr id="227" name="Google Shape;227;p24"/>
          <p:cNvSpPr/>
          <p:nvPr/>
        </p:nvSpPr>
        <p:spPr>
          <a:xfrm rot="-5400000">
            <a:off x="1193725" y="-662975"/>
            <a:ext cx="1053300" cy="3149700"/>
          </a:xfrm>
          <a:prstGeom prst="rect">
            <a:avLst/>
          </a:prstGeom>
          <a:solidFill>
            <a:srgbClr val="D16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txBox="1"/>
          <p:nvPr/>
        </p:nvSpPr>
        <p:spPr>
          <a:xfrm>
            <a:off x="362575" y="385250"/>
            <a:ext cx="2835600" cy="1057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800">
                <a:solidFill>
                  <a:srgbClr val="FFFFFF"/>
                </a:solidFill>
                <a:latin typeface="Livvic"/>
                <a:ea typeface="Livvic"/>
                <a:cs typeface="Livvic"/>
                <a:sym typeface="Livvic"/>
              </a:rPr>
              <a:t>AUTOMATIC TESTING</a:t>
            </a:r>
            <a:endParaRPr b="1" sz="2800">
              <a:solidFill>
                <a:srgbClr val="FFFFFF"/>
              </a:solidFill>
              <a:latin typeface="Livvic"/>
              <a:ea typeface="Livvic"/>
              <a:cs typeface="Livvic"/>
              <a:sym typeface="Livvic"/>
            </a:endParaRPr>
          </a:p>
        </p:txBody>
      </p:sp>
      <p:sp>
        <p:nvSpPr>
          <p:cNvPr id="229" name="Google Shape;229;p24"/>
          <p:cNvSpPr/>
          <p:nvPr/>
        </p:nvSpPr>
        <p:spPr>
          <a:xfrm>
            <a:off x="3093625" y="1931150"/>
            <a:ext cx="201600" cy="30315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4"/>
          <p:cNvPicPr preferRelativeResize="0"/>
          <p:nvPr/>
        </p:nvPicPr>
        <p:blipFill>
          <a:blip r:embed="rId4">
            <a:alphaModFix/>
          </a:blip>
          <a:stretch>
            <a:fillRect/>
          </a:stretch>
        </p:blipFill>
        <p:spPr>
          <a:xfrm>
            <a:off x="3295225" y="-1"/>
            <a:ext cx="6310602" cy="496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5"/>
          <p:cNvPicPr preferRelativeResize="0"/>
          <p:nvPr/>
        </p:nvPicPr>
        <p:blipFill>
          <a:blip r:embed="rId3">
            <a:alphaModFix amt="60000"/>
          </a:blip>
          <a:stretch>
            <a:fillRect/>
          </a:stretch>
        </p:blipFill>
        <p:spPr>
          <a:xfrm>
            <a:off x="0" y="535500"/>
            <a:ext cx="9144002" cy="4608000"/>
          </a:xfrm>
          <a:prstGeom prst="rect">
            <a:avLst/>
          </a:prstGeom>
          <a:noFill/>
          <a:ln>
            <a:noFill/>
          </a:ln>
        </p:spPr>
      </p:pic>
      <p:sp>
        <p:nvSpPr>
          <p:cNvPr id="236" name="Google Shape;236;p25"/>
          <p:cNvSpPr/>
          <p:nvPr/>
        </p:nvSpPr>
        <p:spPr>
          <a:xfrm>
            <a:off x="0" y="1350"/>
            <a:ext cx="9144000" cy="5355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txBox="1"/>
          <p:nvPr/>
        </p:nvSpPr>
        <p:spPr>
          <a:xfrm>
            <a:off x="1244250" y="0"/>
            <a:ext cx="6655500" cy="5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Catamaran SemiBold"/>
                <a:ea typeface="Catamaran SemiBold"/>
                <a:cs typeface="Catamaran SemiBold"/>
                <a:sym typeface="Catamaran SemiBold"/>
              </a:rPr>
              <a:t>MANUAL TESTING</a:t>
            </a:r>
            <a:endParaRPr sz="2700">
              <a:solidFill>
                <a:schemeClr val="lt1"/>
              </a:solidFill>
              <a:latin typeface="Catamaran SemiBold"/>
              <a:ea typeface="Catamaran SemiBold"/>
              <a:cs typeface="Catamaran SemiBold"/>
              <a:sym typeface="Catamaran SemiBold"/>
            </a:endParaRPr>
          </a:p>
        </p:txBody>
      </p:sp>
      <p:sp>
        <p:nvSpPr>
          <p:cNvPr id="238" name="Google Shape;238;p25"/>
          <p:cNvSpPr/>
          <p:nvPr/>
        </p:nvSpPr>
        <p:spPr>
          <a:xfrm flipH="1" rot="-5400000">
            <a:off x="3488850" y="-431550"/>
            <a:ext cx="2166300" cy="6006600"/>
          </a:xfrm>
          <a:prstGeom prst="rect">
            <a:avLst/>
          </a:prstGeom>
          <a:solidFill>
            <a:srgbClr val="D16138">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txBox="1"/>
          <p:nvPr/>
        </p:nvSpPr>
        <p:spPr>
          <a:xfrm>
            <a:off x="1568700" y="1717750"/>
            <a:ext cx="6006600" cy="5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atamaran"/>
                <a:ea typeface="Catamaran"/>
                <a:cs typeface="Catamaran"/>
                <a:sym typeface="Catamaran"/>
              </a:rPr>
              <a:t>We completed 59 manual test cases across the following pages: </a:t>
            </a:r>
            <a:endParaRPr sz="1700">
              <a:solidFill>
                <a:schemeClr val="lt1"/>
              </a:solidFill>
              <a:latin typeface="Catamaran"/>
              <a:ea typeface="Catamaran"/>
              <a:cs typeface="Catamaran"/>
              <a:sym typeface="Catamaran"/>
            </a:endParaRPr>
          </a:p>
        </p:txBody>
      </p:sp>
      <p:sp>
        <p:nvSpPr>
          <p:cNvPr id="240" name="Google Shape;240;p25"/>
          <p:cNvSpPr txBox="1"/>
          <p:nvPr/>
        </p:nvSpPr>
        <p:spPr>
          <a:xfrm>
            <a:off x="2358125" y="2196000"/>
            <a:ext cx="3527100" cy="7692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Sign up page</a:t>
            </a:r>
            <a:endParaRPr sz="1700">
              <a:solidFill>
                <a:schemeClr val="lt1"/>
              </a:solidFill>
              <a:latin typeface="Catamaran"/>
              <a:ea typeface="Catamaran"/>
              <a:cs typeface="Catamaran"/>
              <a:sym typeface="Catamaran"/>
            </a:endParaRPr>
          </a:p>
          <a:p>
            <a:pPr indent="-336550" lvl="0" marL="457200" rtl="0" algn="l">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Sign in page</a:t>
            </a:r>
            <a:endParaRPr sz="1700">
              <a:solidFill>
                <a:schemeClr val="lt1"/>
              </a:solidFill>
              <a:latin typeface="Catamaran"/>
              <a:ea typeface="Catamaran"/>
              <a:cs typeface="Catamaran"/>
              <a:sym typeface="Catamaran"/>
            </a:endParaRPr>
          </a:p>
        </p:txBody>
      </p:sp>
      <p:sp>
        <p:nvSpPr>
          <p:cNvPr id="241" name="Google Shape;241;p25"/>
          <p:cNvSpPr txBox="1"/>
          <p:nvPr/>
        </p:nvSpPr>
        <p:spPr>
          <a:xfrm>
            <a:off x="4516050" y="2196000"/>
            <a:ext cx="2927400" cy="7692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Dailies page</a:t>
            </a:r>
            <a:endParaRPr sz="1700">
              <a:solidFill>
                <a:schemeClr val="lt1"/>
              </a:solidFill>
              <a:latin typeface="Catamaran"/>
              <a:ea typeface="Catamaran"/>
              <a:cs typeface="Catamaran"/>
              <a:sym typeface="Catamaran"/>
            </a:endParaRPr>
          </a:p>
          <a:p>
            <a:pPr indent="-336550" lvl="0" marL="457200" rtl="0" algn="l">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User profile page</a:t>
            </a:r>
            <a:endParaRPr/>
          </a:p>
        </p:txBody>
      </p:sp>
      <p:sp>
        <p:nvSpPr>
          <p:cNvPr id="242" name="Google Shape;242;p25"/>
          <p:cNvSpPr txBox="1"/>
          <p:nvPr/>
        </p:nvSpPr>
        <p:spPr>
          <a:xfrm>
            <a:off x="1568700" y="2890250"/>
            <a:ext cx="6006600" cy="5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atamaran"/>
                <a:ea typeface="Catamaran"/>
                <a:cs typeface="Catamaran"/>
                <a:sym typeface="Catamaran"/>
              </a:rPr>
              <a:t>53</a:t>
            </a:r>
            <a:r>
              <a:rPr lang="en" sz="1700">
                <a:solidFill>
                  <a:srgbClr val="FF0000"/>
                </a:solidFill>
                <a:latin typeface="Catamaran"/>
                <a:ea typeface="Catamaran"/>
                <a:cs typeface="Catamaran"/>
                <a:sym typeface="Catamaran"/>
              </a:rPr>
              <a:t> </a:t>
            </a:r>
            <a:r>
              <a:rPr lang="en" sz="1700">
                <a:solidFill>
                  <a:schemeClr val="lt1"/>
                </a:solidFill>
                <a:latin typeface="Catamaran"/>
                <a:ea typeface="Catamaran"/>
                <a:cs typeface="Catamaran"/>
                <a:sym typeface="Catamaran"/>
              </a:rPr>
              <a:t>of these test passed upon recent manual completion.</a:t>
            </a:r>
            <a:endParaRPr sz="1700">
              <a:solidFill>
                <a:schemeClr val="lt1"/>
              </a:solidFill>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p:nvPr/>
        </p:nvSpPr>
        <p:spPr>
          <a:xfrm>
            <a:off x="2782775" y="224488"/>
            <a:ext cx="5233500" cy="2289000"/>
          </a:xfrm>
          <a:prstGeom prst="rect">
            <a:avLst/>
          </a:prstGeom>
          <a:solidFill>
            <a:srgbClr val="D16138">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1230950" y="1158388"/>
            <a:ext cx="1757400" cy="421200"/>
          </a:xfrm>
          <a:prstGeom prst="rect">
            <a:avLst/>
          </a:prstGeom>
          <a:solidFill>
            <a:srgbClr val="434343">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2782700" y="2630013"/>
            <a:ext cx="5233500" cy="2289000"/>
          </a:xfrm>
          <a:prstGeom prst="rect">
            <a:avLst/>
          </a:prstGeom>
          <a:solidFill>
            <a:srgbClr val="434343">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231075" y="3563913"/>
            <a:ext cx="1757400" cy="421200"/>
          </a:xfrm>
          <a:prstGeom prst="rect">
            <a:avLst/>
          </a:prstGeom>
          <a:solidFill>
            <a:srgbClr val="D16138">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nvSpPr>
        <p:spPr>
          <a:xfrm>
            <a:off x="1265001" y="1176538"/>
            <a:ext cx="15177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Livvic"/>
                <a:ea typeface="Livvic"/>
                <a:cs typeface="Livvic"/>
                <a:sym typeface="Livvic"/>
              </a:rPr>
              <a:t>SUCCESSES</a:t>
            </a:r>
            <a:endParaRPr b="1" sz="1600">
              <a:solidFill>
                <a:srgbClr val="FFFFFF"/>
              </a:solidFill>
              <a:latin typeface="Livvic"/>
              <a:ea typeface="Livvic"/>
              <a:cs typeface="Livvic"/>
              <a:sym typeface="Livvic"/>
            </a:endParaRPr>
          </a:p>
        </p:txBody>
      </p:sp>
      <p:sp>
        <p:nvSpPr>
          <p:cNvPr id="252" name="Google Shape;252;p26"/>
          <p:cNvSpPr txBox="1"/>
          <p:nvPr/>
        </p:nvSpPr>
        <p:spPr>
          <a:xfrm>
            <a:off x="1265001" y="3582063"/>
            <a:ext cx="15177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Livvic"/>
                <a:ea typeface="Livvic"/>
                <a:cs typeface="Livvic"/>
                <a:sym typeface="Livvic"/>
              </a:rPr>
              <a:t>CHALLENGES</a:t>
            </a:r>
            <a:endParaRPr b="1" sz="1600">
              <a:solidFill>
                <a:srgbClr val="FFFFFF"/>
              </a:solidFill>
              <a:latin typeface="Livvic"/>
              <a:ea typeface="Livvic"/>
              <a:cs typeface="Livvic"/>
              <a:sym typeface="Livvic"/>
            </a:endParaRPr>
          </a:p>
        </p:txBody>
      </p:sp>
      <p:sp>
        <p:nvSpPr>
          <p:cNvPr id="253" name="Google Shape;253;p26"/>
          <p:cNvSpPr txBox="1"/>
          <p:nvPr/>
        </p:nvSpPr>
        <p:spPr>
          <a:xfrm>
            <a:off x="3106075" y="463288"/>
            <a:ext cx="4665000" cy="18114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Close </a:t>
            </a:r>
            <a:r>
              <a:rPr lang="en" sz="1700">
                <a:solidFill>
                  <a:schemeClr val="lt1"/>
                </a:solidFill>
                <a:latin typeface="Catamaran"/>
                <a:ea typeface="Catamaran"/>
                <a:cs typeface="Catamaran"/>
                <a:sym typeface="Catamaran"/>
              </a:rPr>
              <a:t>adherence</a:t>
            </a:r>
            <a:r>
              <a:rPr lang="en" sz="1700">
                <a:solidFill>
                  <a:schemeClr val="lt1"/>
                </a:solidFill>
                <a:latin typeface="Catamaran"/>
                <a:ea typeface="Catamaran"/>
                <a:cs typeface="Catamaran"/>
                <a:sym typeface="Catamaran"/>
              </a:rPr>
              <a:t> to the software engineering process, and detailed documentation</a:t>
            </a:r>
            <a:endParaRPr sz="1700">
              <a:solidFill>
                <a:schemeClr val="lt1"/>
              </a:solidFill>
              <a:latin typeface="Catamaran"/>
              <a:ea typeface="Catamaran"/>
              <a:cs typeface="Catamaran"/>
              <a:sym typeface="Catamaran"/>
            </a:endParaRPr>
          </a:p>
          <a:p>
            <a:pPr indent="-336550" lvl="0" marL="457200" rtl="0" algn="l">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Extensive and detailed front-end and back-end design before implementation </a:t>
            </a:r>
            <a:endParaRPr sz="1700">
              <a:solidFill>
                <a:schemeClr val="lt1"/>
              </a:solidFill>
              <a:latin typeface="Catamaran"/>
              <a:ea typeface="Catamaran"/>
              <a:cs typeface="Catamaran"/>
              <a:sym typeface="Catamaran"/>
            </a:endParaRPr>
          </a:p>
          <a:p>
            <a:pPr indent="-336550" lvl="0" marL="457200" rtl="0" algn="l">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Comprehensive manual and automatic testing, providing substantial coverage</a:t>
            </a:r>
            <a:endParaRPr sz="1700">
              <a:solidFill>
                <a:schemeClr val="lt1"/>
              </a:solidFill>
              <a:latin typeface="Catamaran"/>
              <a:ea typeface="Catamaran"/>
              <a:cs typeface="Catamaran"/>
              <a:sym typeface="Catamaran"/>
            </a:endParaRPr>
          </a:p>
        </p:txBody>
      </p:sp>
      <p:sp>
        <p:nvSpPr>
          <p:cNvPr id="254" name="Google Shape;254;p26"/>
          <p:cNvSpPr txBox="1"/>
          <p:nvPr/>
        </p:nvSpPr>
        <p:spPr>
          <a:xfrm>
            <a:off x="3106075" y="2868813"/>
            <a:ext cx="4665000" cy="18114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Managing responsibilities with the weight of our other courses</a:t>
            </a:r>
            <a:endParaRPr sz="1700">
              <a:solidFill>
                <a:schemeClr val="lt1"/>
              </a:solidFill>
              <a:latin typeface="Catamaran"/>
              <a:ea typeface="Catamaran"/>
              <a:cs typeface="Catamaran"/>
              <a:sym typeface="Catamaran"/>
            </a:endParaRPr>
          </a:p>
          <a:p>
            <a:pPr indent="-336550" lvl="0" marL="457200" rtl="0" algn="l">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Learning each others knowledge and skill levels</a:t>
            </a:r>
            <a:endParaRPr sz="1700">
              <a:solidFill>
                <a:schemeClr val="lt1"/>
              </a:solidFill>
              <a:latin typeface="Catamaran"/>
              <a:ea typeface="Catamaran"/>
              <a:cs typeface="Catamaran"/>
              <a:sym typeface="Catamaran"/>
            </a:endParaRPr>
          </a:p>
          <a:p>
            <a:pPr indent="-336550" lvl="0" marL="457200" rtl="0" algn="l">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Task scheduling, prioritization, and completion on deadlines</a:t>
            </a:r>
            <a:endParaRPr sz="1700">
              <a:solidFill>
                <a:schemeClr val="lt1"/>
              </a:solidFill>
              <a:latin typeface="Catamaran"/>
              <a:ea typeface="Catamaran"/>
              <a:cs typeface="Catamaran"/>
              <a:sym typeface="Catamaran"/>
            </a:endParaRPr>
          </a:p>
        </p:txBody>
      </p:sp>
      <p:sp>
        <p:nvSpPr>
          <p:cNvPr id="255" name="Google Shape;255;p26"/>
          <p:cNvSpPr/>
          <p:nvPr/>
        </p:nvSpPr>
        <p:spPr>
          <a:xfrm>
            <a:off x="0" y="0"/>
            <a:ext cx="335100" cy="51435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8808900" y="0"/>
            <a:ext cx="335100" cy="51435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26"/>
          <p:cNvPicPr preferRelativeResize="0"/>
          <p:nvPr/>
        </p:nvPicPr>
        <p:blipFill>
          <a:blip r:embed="rId3">
            <a:alphaModFix/>
          </a:blip>
          <a:stretch>
            <a:fillRect/>
          </a:stretch>
        </p:blipFill>
        <p:spPr>
          <a:xfrm>
            <a:off x="719013" y="2002924"/>
            <a:ext cx="2054774" cy="11558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7"/>
          <p:cNvSpPr/>
          <p:nvPr/>
        </p:nvSpPr>
        <p:spPr>
          <a:xfrm>
            <a:off x="2969975" y="900700"/>
            <a:ext cx="5817600" cy="1217700"/>
          </a:xfrm>
          <a:prstGeom prst="rect">
            <a:avLst/>
          </a:prstGeom>
          <a:solidFill>
            <a:srgbClr val="D16138">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txBox="1"/>
          <p:nvPr/>
        </p:nvSpPr>
        <p:spPr>
          <a:xfrm>
            <a:off x="4500575" y="330800"/>
            <a:ext cx="4287000" cy="658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2"/>
                </a:solidFill>
                <a:latin typeface="Catamaran SemiBold"/>
                <a:ea typeface="Catamaran SemiBold"/>
                <a:cs typeface="Catamaran SemiBold"/>
                <a:sym typeface="Catamaran SemiBold"/>
              </a:rPr>
              <a:t>WHAT DID WE LEARN?</a:t>
            </a:r>
            <a:endParaRPr sz="2700">
              <a:solidFill>
                <a:schemeClr val="dk2"/>
              </a:solidFill>
              <a:latin typeface="Catamaran SemiBold"/>
              <a:ea typeface="Catamaran SemiBold"/>
              <a:cs typeface="Catamaran SemiBold"/>
              <a:sym typeface="Catamaran SemiBold"/>
            </a:endParaRPr>
          </a:p>
        </p:txBody>
      </p:sp>
      <p:sp>
        <p:nvSpPr>
          <p:cNvPr id="264" name="Google Shape;264;p27"/>
          <p:cNvSpPr txBox="1"/>
          <p:nvPr/>
        </p:nvSpPr>
        <p:spPr>
          <a:xfrm>
            <a:off x="3037050" y="900700"/>
            <a:ext cx="5683500" cy="12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Catamaran"/>
                <a:ea typeface="Catamaran"/>
                <a:cs typeface="Catamaran"/>
                <a:sym typeface="Catamaran"/>
              </a:rPr>
              <a:t>How to work as part of a software development team. Collaborative coding, assignment and delegation of tasks, constant communication, and meeting/presentation skills. </a:t>
            </a:r>
            <a:endParaRPr sz="1700">
              <a:solidFill>
                <a:schemeClr val="lt1"/>
              </a:solidFill>
              <a:latin typeface="Catamaran"/>
              <a:ea typeface="Catamaran"/>
              <a:cs typeface="Catamaran"/>
              <a:sym typeface="Catamaran"/>
            </a:endParaRPr>
          </a:p>
        </p:txBody>
      </p:sp>
      <p:sp>
        <p:nvSpPr>
          <p:cNvPr id="265" name="Google Shape;265;p27"/>
          <p:cNvSpPr/>
          <p:nvPr/>
        </p:nvSpPr>
        <p:spPr>
          <a:xfrm>
            <a:off x="2969975" y="2247829"/>
            <a:ext cx="5817600" cy="1217700"/>
          </a:xfrm>
          <a:prstGeom prst="rect">
            <a:avLst/>
          </a:prstGeom>
          <a:solidFill>
            <a:srgbClr val="DB8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2969975" y="3595008"/>
            <a:ext cx="5817600" cy="1217700"/>
          </a:xfrm>
          <a:prstGeom prst="rect">
            <a:avLst/>
          </a:prstGeom>
          <a:solidFill>
            <a:srgbClr val="D16138">
              <a:alpha val="49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txBox="1"/>
          <p:nvPr/>
        </p:nvSpPr>
        <p:spPr>
          <a:xfrm>
            <a:off x="3037100" y="3594950"/>
            <a:ext cx="5683500" cy="12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Catamaran"/>
                <a:ea typeface="Catamaran"/>
                <a:cs typeface="Catamaran"/>
                <a:sym typeface="Catamaran"/>
              </a:rPr>
              <a:t>The workflow of a development team and the software engineering process. The importance of design, best methods of implementation, and the </a:t>
            </a:r>
            <a:r>
              <a:rPr lang="en" sz="1700">
                <a:solidFill>
                  <a:schemeClr val="lt1"/>
                </a:solidFill>
                <a:latin typeface="Catamaran"/>
                <a:ea typeface="Catamaran"/>
                <a:cs typeface="Catamaran"/>
                <a:sym typeface="Catamaran"/>
              </a:rPr>
              <a:t>strength</a:t>
            </a:r>
            <a:r>
              <a:rPr lang="en" sz="1700">
                <a:solidFill>
                  <a:schemeClr val="lt1"/>
                </a:solidFill>
                <a:latin typeface="Catamaran"/>
                <a:ea typeface="Catamaran"/>
                <a:cs typeface="Catamaran"/>
                <a:sym typeface="Catamaran"/>
              </a:rPr>
              <a:t> of automatic testing. </a:t>
            </a:r>
            <a:endParaRPr sz="1700">
              <a:solidFill>
                <a:schemeClr val="lt1"/>
              </a:solidFill>
              <a:latin typeface="Catamaran"/>
              <a:ea typeface="Catamaran"/>
              <a:cs typeface="Catamaran"/>
              <a:sym typeface="Catamaran"/>
            </a:endParaRPr>
          </a:p>
        </p:txBody>
      </p:sp>
      <p:sp>
        <p:nvSpPr>
          <p:cNvPr id="268" name="Google Shape;268;p27"/>
          <p:cNvSpPr txBox="1"/>
          <p:nvPr/>
        </p:nvSpPr>
        <p:spPr>
          <a:xfrm>
            <a:off x="3036950" y="2247825"/>
            <a:ext cx="5683500" cy="12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Catamaran"/>
                <a:ea typeface="Catamaran"/>
                <a:cs typeface="Catamaran"/>
                <a:sym typeface="Catamaran"/>
              </a:rPr>
              <a:t>Agile software development, including tools available to us (GitHub, Jira, Figma) as well as the workflow and importance of </a:t>
            </a:r>
            <a:r>
              <a:rPr lang="en" sz="1700">
                <a:solidFill>
                  <a:schemeClr val="lt1"/>
                </a:solidFill>
                <a:latin typeface="Catamaran"/>
                <a:ea typeface="Catamaran"/>
                <a:cs typeface="Catamaran"/>
                <a:sym typeface="Catamaran"/>
              </a:rPr>
              <a:t>frequent</a:t>
            </a:r>
            <a:r>
              <a:rPr lang="en" sz="1700">
                <a:solidFill>
                  <a:schemeClr val="lt1"/>
                </a:solidFill>
                <a:latin typeface="Catamaran"/>
                <a:ea typeface="Catamaran"/>
                <a:cs typeface="Catamaran"/>
                <a:sym typeface="Catamaran"/>
              </a:rPr>
              <a:t>, </a:t>
            </a:r>
            <a:r>
              <a:rPr lang="en" sz="1700">
                <a:solidFill>
                  <a:schemeClr val="lt1"/>
                </a:solidFill>
                <a:latin typeface="Catamaran"/>
                <a:ea typeface="Catamaran"/>
                <a:cs typeface="Catamaran"/>
                <a:sym typeface="Catamaran"/>
              </a:rPr>
              <a:t>clear</a:t>
            </a:r>
            <a:r>
              <a:rPr lang="en" sz="1700">
                <a:solidFill>
                  <a:schemeClr val="lt1"/>
                </a:solidFill>
                <a:latin typeface="Catamaran"/>
                <a:ea typeface="Catamaran"/>
                <a:cs typeface="Catamaran"/>
                <a:sym typeface="Catamaran"/>
              </a:rPr>
              <a:t> communication of tasks and abilities.  </a:t>
            </a:r>
            <a:endParaRPr sz="1700">
              <a:solidFill>
                <a:schemeClr val="lt1"/>
              </a:solidFill>
              <a:latin typeface="Catamaran"/>
              <a:ea typeface="Catamaran"/>
              <a:cs typeface="Catamaran"/>
              <a:sym typeface="Catamaran"/>
            </a:endParaRPr>
          </a:p>
        </p:txBody>
      </p:sp>
      <p:pic>
        <p:nvPicPr>
          <p:cNvPr id="269" name="Google Shape;269;p27"/>
          <p:cNvPicPr preferRelativeResize="0"/>
          <p:nvPr/>
        </p:nvPicPr>
        <p:blipFill rotWithShape="1">
          <a:blip r:embed="rId3">
            <a:alphaModFix amt="94000"/>
          </a:blip>
          <a:srcRect b="5660" l="0" r="8542" t="0"/>
          <a:stretch/>
        </p:blipFill>
        <p:spPr>
          <a:xfrm>
            <a:off x="317525" y="330800"/>
            <a:ext cx="2403026" cy="4481875"/>
          </a:xfrm>
          <a:prstGeom prst="rect">
            <a:avLst/>
          </a:prstGeom>
          <a:noFill/>
          <a:ln>
            <a:noFill/>
          </a:ln>
        </p:spPr>
      </p:pic>
      <p:sp>
        <p:nvSpPr>
          <p:cNvPr id="270" name="Google Shape;270;p27"/>
          <p:cNvSpPr/>
          <p:nvPr/>
        </p:nvSpPr>
        <p:spPr>
          <a:xfrm>
            <a:off x="2720550" y="330825"/>
            <a:ext cx="249300" cy="44820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8"/>
          <p:cNvPicPr preferRelativeResize="0"/>
          <p:nvPr/>
        </p:nvPicPr>
        <p:blipFill>
          <a:blip r:embed="rId3">
            <a:alphaModFix amt="90000"/>
          </a:blip>
          <a:stretch>
            <a:fillRect/>
          </a:stretch>
        </p:blipFill>
        <p:spPr>
          <a:xfrm>
            <a:off x="25" y="-25"/>
            <a:ext cx="9143997" cy="5143501"/>
          </a:xfrm>
          <a:prstGeom prst="rect">
            <a:avLst/>
          </a:prstGeom>
          <a:noFill/>
          <a:ln>
            <a:noFill/>
          </a:ln>
        </p:spPr>
      </p:pic>
      <p:sp>
        <p:nvSpPr>
          <p:cNvPr id="276" name="Google Shape;276;p28"/>
          <p:cNvSpPr/>
          <p:nvPr/>
        </p:nvSpPr>
        <p:spPr>
          <a:xfrm rot="-5400000">
            <a:off x="3973525" y="-2011200"/>
            <a:ext cx="1192200" cy="9165900"/>
          </a:xfrm>
          <a:prstGeom prst="rect">
            <a:avLst/>
          </a:prstGeom>
          <a:gradFill>
            <a:gsLst>
              <a:gs pos="0">
                <a:srgbClr val="DF957A">
                  <a:alpha val="58431"/>
                  <a:alpha val="86160"/>
                </a:srgbClr>
              </a:gs>
              <a:gs pos="100000">
                <a:srgbClr val="D16138">
                  <a:alpha val="86160"/>
                </a:srgbClr>
              </a:gs>
            </a:gsLst>
            <a:lin ang="18900044" scaled="0"/>
          </a:gra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txBox="1"/>
          <p:nvPr/>
        </p:nvSpPr>
        <p:spPr>
          <a:xfrm>
            <a:off x="1041000" y="2153850"/>
            <a:ext cx="7062000" cy="8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Livvic"/>
                <a:ea typeface="Livvic"/>
                <a:cs typeface="Livvic"/>
                <a:sym typeface="Livvic"/>
              </a:rPr>
              <a:t>THANK YOU</a:t>
            </a:r>
            <a:endParaRPr b="1" sz="4000">
              <a:solidFill>
                <a:srgbClr val="FFFFFF"/>
              </a:solidFill>
              <a:latin typeface="Livvic"/>
              <a:ea typeface="Livvic"/>
              <a:cs typeface="Livvic"/>
              <a:sym typeface="Livvic"/>
            </a:endParaRPr>
          </a:p>
          <a:p>
            <a:pPr indent="0" lvl="0" marL="0" rtl="0" algn="ctr">
              <a:spcBef>
                <a:spcPts val="0"/>
              </a:spcBef>
              <a:spcAft>
                <a:spcPts val="0"/>
              </a:spcAft>
              <a:buNone/>
            </a:pPr>
            <a:r>
              <a:rPr lang="en" sz="2500">
                <a:solidFill>
                  <a:srgbClr val="FFFFFF"/>
                </a:solidFill>
                <a:latin typeface="Catamaran ExtraBold"/>
                <a:ea typeface="Catamaran ExtraBold"/>
                <a:cs typeface="Catamaran ExtraBold"/>
                <a:sym typeface="Catamaran ExtraBold"/>
              </a:rPr>
              <a:t>Time for a Q&amp;A Session</a:t>
            </a:r>
            <a:endParaRPr sz="2500">
              <a:solidFill>
                <a:srgbClr val="FFFFFF"/>
              </a:solidFill>
              <a:latin typeface="Catamaran ExtraBold"/>
              <a:ea typeface="Catamaran ExtraBold"/>
              <a:cs typeface="Catamaran ExtraBold"/>
              <a:sym typeface="Catamaran ExtraBold"/>
            </a:endParaRPr>
          </a:p>
        </p:txBody>
      </p:sp>
      <p:sp>
        <p:nvSpPr>
          <p:cNvPr id="278" name="Google Shape;278;p28"/>
          <p:cNvSpPr/>
          <p:nvPr/>
        </p:nvSpPr>
        <p:spPr>
          <a:xfrm>
            <a:off x="3854250" y="3356800"/>
            <a:ext cx="1435500" cy="1545300"/>
          </a:xfrm>
          <a:prstGeom prst="roundRect">
            <a:avLst>
              <a:gd fmla="val 16667" name="adj"/>
            </a:avLst>
          </a:prstGeom>
          <a:solidFill>
            <a:srgbClr val="DF957A">
              <a:alpha val="58430"/>
            </a:srgbClr>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9" name="Google Shape;279;p28"/>
          <p:cNvPicPr preferRelativeResize="0"/>
          <p:nvPr/>
        </p:nvPicPr>
        <p:blipFill rotWithShape="1">
          <a:blip r:embed="rId4">
            <a:alphaModFix/>
          </a:blip>
          <a:srcRect b="28698" l="6024" r="6024" t="0"/>
          <a:stretch/>
        </p:blipFill>
        <p:spPr>
          <a:xfrm>
            <a:off x="2292100" y="3354698"/>
            <a:ext cx="1434000" cy="1549500"/>
          </a:xfrm>
          <a:prstGeom prst="roundRect">
            <a:avLst>
              <a:gd fmla="val 16667" name="adj"/>
            </a:avLst>
          </a:prstGeom>
          <a:noFill/>
          <a:ln cap="flat" cmpd="sng" w="9525">
            <a:solidFill>
              <a:srgbClr val="D16138"/>
            </a:solidFill>
            <a:prstDash val="solid"/>
            <a:round/>
            <a:headEnd len="sm" w="sm" type="none"/>
            <a:tailEnd len="sm" w="sm" type="none"/>
          </a:ln>
        </p:spPr>
      </p:pic>
      <p:pic>
        <p:nvPicPr>
          <p:cNvPr id="280" name="Google Shape;280;p28"/>
          <p:cNvPicPr preferRelativeResize="0"/>
          <p:nvPr/>
        </p:nvPicPr>
        <p:blipFill rotWithShape="1">
          <a:blip r:embed="rId5">
            <a:alphaModFix/>
          </a:blip>
          <a:srcRect b="36547" l="9243" r="9243" t="4873"/>
          <a:stretch/>
        </p:blipFill>
        <p:spPr>
          <a:xfrm>
            <a:off x="5417902" y="3354700"/>
            <a:ext cx="1434000" cy="1549500"/>
          </a:xfrm>
          <a:prstGeom prst="roundRect">
            <a:avLst>
              <a:gd fmla="val 16667" name="adj"/>
            </a:avLst>
          </a:prstGeom>
          <a:noFill/>
          <a:ln cap="flat" cmpd="sng" w="9525">
            <a:solidFill>
              <a:srgbClr val="D16138"/>
            </a:solidFill>
            <a:prstDash val="solid"/>
            <a:round/>
            <a:headEnd len="sm" w="sm" type="none"/>
            <a:tailEnd len="sm" w="sm" type="none"/>
          </a:ln>
        </p:spPr>
      </p:pic>
      <p:sp>
        <p:nvSpPr>
          <p:cNvPr id="281" name="Google Shape;281;p28"/>
          <p:cNvSpPr/>
          <p:nvPr/>
        </p:nvSpPr>
        <p:spPr>
          <a:xfrm>
            <a:off x="3073188" y="241400"/>
            <a:ext cx="1435500" cy="1545300"/>
          </a:xfrm>
          <a:prstGeom prst="roundRect">
            <a:avLst>
              <a:gd fmla="val 16667" name="adj"/>
            </a:avLst>
          </a:prstGeom>
          <a:solidFill>
            <a:srgbClr val="DF957A">
              <a:alpha val="58430"/>
            </a:srgbClr>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2" name="Google Shape;282;p28"/>
          <p:cNvPicPr preferRelativeResize="0"/>
          <p:nvPr/>
        </p:nvPicPr>
        <p:blipFill rotWithShape="1">
          <a:blip r:embed="rId6">
            <a:alphaModFix/>
          </a:blip>
          <a:srcRect b="43383" l="16440" r="8866" t="11141"/>
          <a:stretch/>
        </p:blipFill>
        <p:spPr>
          <a:xfrm>
            <a:off x="4636813" y="239300"/>
            <a:ext cx="1434000" cy="1549500"/>
          </a:xfrm>
          <a:prstGeom prst="roundRect">
            <a:avLst>
              <a:gd fmla="val 16667" name="adj"/>
            </a:avLst>
          </a:prstGeom>
          <a:noFill/>
          <a:ln cap="flat" cmpd="sng" w="9525">
            <a:solidFill>
              <a:srgbClr val="D16138"/>
            </a:solidFill>
            <a:prstDash val="solid"/>
            <a:round/>
            <a:headEnd len="sm" w="sm" type="none"/>
            <a:tailEnd len="sm" w="sm" type="none"/>
          </a:ln>
        </p:spPr>
      </p:pic>
      <p:pic>
        <p:nvPicPr>
          <p:cNvPr id="283" name="Google Shape;283;p28"/>
          <p:cNvPicPr preferRelativeResize="0"/>
          <p:nvPr/>
        </p:nvPicPr>
        <p:blipFill rotWithShape="1">
          <a:blip r:embed="rId7">
            <a:alphaModFix/>
          </a:blip>
          <a:srcRect b="50228" l="40776" r="24658" t="21756"/>
          <a:stretch/>
        </p:blipFill>
        <p:spPr>
          <a:xfrm>
            <a:off x="1511060" y="239300"/>
            <a:ext cx="1434000" cy="1549500"/>
          </a:xfrm>
          <a:prstGeom prst="roundRect">
            <a:avLst>
              <a:gd fmla="val 16667" name="adj"/>
            </a:avLst>
          </a:prstGeom>
          <a:noFill/>
          <a:ln cap="flat" cmpd="sng" w="9525">
            <a:solidFill>
              <a:srgbClr val="D16138"/>
            </a:solidFill>
            <a:prstDash val="solid"/>
            <a:round/>
            <a:headEnd len="sm" w="sm" type="none"/>
            <a:tailEnd len="sm" w="sm" type="none"/>
          </a:ln>
        </p:spPr>
      </p:pic>
      <p:pic>
        <p:nvPicPr>
          <p:cNvPr id="284" name="Google Shape;284;p28"/>
          <p:cNvPicPr preferRelativeResize="0"/>
          <p:nvPr/>
        </p:nvPicPr>
        <p:blipFill rotWithShape="1">
          <a:blip r:embed="rId8">
            <a:alphaModFix/>
          </a:blip>
          <a:srcRect b="15587" l="5290" r="2210" t="9439"/>
          <a:stretch/>
        </p:blipFill>
        <p:spPr>
          <a:xfrm>
            <a:off x="6198935" y="239300"/>
            <a:ext cx="1434000" cy="1549500"/>
          </a:xfrm>
          <a:prstGeom prst="roundRect">
            <a:avLst>
              <a:gd fmla="val 16667" name="adj"/>
            </a:avLst>
          </a:prstGeom>
          <a:noFill/>
          <a:ln cap="flat" cmpd="sng" w="9525">
            <a:solidFill>
              <a:srgbClr val="D16138"/>
            </a:solidFill>
            <a:prstDash val="solid"/>
            <a:round/>
            <a:headEnd len="sm" w="sm" type="none"/>
            <a:tailEnd len="sm" w="sm" type="none"/>
          </a:ln>
        </p:spPr>
      </p:pic>
      <p:pic>
        <p:nvPicPr>
          <p:cNvPr id="285" name="Google Shape;285;p28"/>
          <p:cNvPicPr preferRelativeResize="0"/>
          <p:nvPr/>
        </p:nvPicPr>
        <p:blipFill rotWithShape="1">
          <a:blip r:embed="rId9">
            <a:alphaModFix/>
          </a:blip>
          <a:srcRect b="11372" l="9957" r="13566" t="5975"/>
          <a:stretch/>
        </p:blipFill>
        <p:spPr>
          <a:xfrm>
            <a:off x="3073188" y="243488"/>
            <a:ext cx="1435500" cy="1545300"/>
          </a:xfrm>
          <a:prstGeom prst="roundRect">
            <a:avLst>
              <a:gd fmla="val 16667" name="adj"/>
            </a:avLst>
          </a:prstGeom>
          <a:noFill/>
          <a:ln cap="flat" cmpd="sng" w="9525">
            <a:solidFill>
              <a:srgbClr val="D16138"/>
            </a:solidFill>
            <a:prstDash val="solid"/>
            <a:round/>
            <a:headEnd len="sm" w="sm" type="none"/>
            <a:tailEnd len="sm" w="sm" type="none"/>
          </a:ln>
        </p:spPr>
      </p:pic>
      <p:pic>
        <p:nvPicPr>
          <p:cNvPr id="286" name="Google Shape;286;p28"/>
          <p:cNvPicPr preferRelativeResize="0"/>
          <p:nvPr/>
        </p:nvPicPr>
        <p:blipFill rotWithShape="1">
          <a:blip r:embed="rId10">
            <a:alphaModFix/>
          </a:blip>
          <a:srcRect b="12833" l="2349" r="5890" t="31390"/>
          <a:stretch/>
        </p:blipFill>
        <p:spPr>
          <a:xfrm>
            <a:off x="3854241" y="3354700"/>
            <a:ext cx="1435500" cy="1545300"/>
          </a:xfrm>
          <a:prstGeom prst="roundRect">
            <a:avLst>
              <a:gd fmla="val 16667" name="adj"/>
            </a:avLst>
          </a:prstGeom>
          <a:noFill/>
          <a:ln cap="flat" cmpd="sng" w="9525">
            <a:solidFill>
              <a:srgbClr val="D16138"/>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flipH="1" rot="-5400000">
            <a:off x="-1111200" y="1112550"/>
            <a:ext cx="5140800" cy="2918400"/>
          </a:xfrm>
          <a:prstGeom prst="rect">
            <a:avLst/>
          </a:prstGeom>
          <a:solidFill>
            <a:srgbClr val="DB8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flipH="1" rot="-5400000">
            <a:off x="3452557" y="1528500"/>
            <a:ext cx="5140800" cy="2086500"/>
          </a:xfrm>
          <a:prstGeom prst="rect">
            <a:avLst/>
          </a:prstGeom>
          <a:solidFill>
            <a:srgbClr val="DB8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3096450" y="731550"/>
            <a:ext cx="1705200" cy="1840200"/>
          </a:xfrm>
          <a:prstGeom prst="roundRect">
            <a:avLst>
              <a:gd fmla="val 16667" name="adj"/>
            </a:avLst>
          </a:prstGeom>
          <a:solidFill>
            <a:srgbClr val="DF957A">
              <a:alpha val="58430"/>
            </a:srgbClr>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p:nvPr/>
        </p:nvSpPr>
        <p:spPr>
          <a:xfrm>
            <a:off x="5170350" y="731550"/>
            <a:ext cx="1705200" cy="1840200"/>
          </a:xfrm>
          <a:prstGeom prst="roundRect">
            <a:avLst>
              <a:gd fmla="val 16667" name="adj"/>
            </a:avLst>
          </a:prstGeom>
          <a:solidFill>
            <a:srgbClr val="DF957A">
              <a:alpha val="58430"/>
            </a:srgbClr>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p:nvPr/>
        </p:nvSpPr>
        <p:spPr>
          <a:xfrm>
            <a:off x="7244250" y="731550"/>
            <a:ext cx="1705200" cy="1840200"/>
          </a:xfrm>
          <a:prstGeom prst="roundRect">
            <a:avLst>
              <a:gd fmla="val 16667" name="adj"/>
            </a:avLst>
          </a:prstGeom>
          <a:solidFill>
            <a:srgbClr val="DF957A">
              <a:alpha val="58430"/>
            </a:srgbClr>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txBox="1"/>
          <p:nvPr/>
        </p:nvSpPr>
        <p:spPr>
          <a:xfrm>
            <a:off x="105750" y="1870200"/>
            <a:ext cx="2563200" cy="140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4100">
                <a:solidFill>
                  <a:srgbClr val="FFFFFF"/>
                </a:solidFill>
                <a:latin typeface="Livvic"/>
                <a:ea typeface="Livvic"/>
                <a:cs typeface="Livvic"/>
                <a:sym typeface="Livvic"/>
              </a:rPr>
              <a:t>Meet the Team</a:t>
            </a:r>
            <a:endParaRPr b="1" sz="4100">
              <a:solidFill>
                <a:srgbClr val="FFFFFF"/>
              </a:solidFill>
              <a:latin typeface="Livvic"/>
              <a:ea typeface="Livvic"/>
              <a:cs typeface="Livvic"/>
              <a:sym typeface="Livvic"/>
            </a:endParaRPr>
          </a:p>
        </p:txBody>
      </p:sp>
      <p:sp>
        <p:nvSpPr>
          <p:cNvPr id="69" name="Google Shape;69;p14"/>
          <p:cNvSpPr txBox="1"/>
          <p:nvPr/>
        </p:nvSpPr>
        <p:spPr>
          <a:xfrm>
            <a:off x="3096350" y="2621738"/>
            <a:ext cx="17052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Catamaran SemiBold"/>
                <a:ea typeface="Catamaran SemiBold"/>
                <a:cs typeface="Catamaran SemiBold"/>
                <a:sym typeface="Catamaran SemiBold"/>
              </a:rPr>
              <a:t>Kacie Phillippo</a:t>
            </a:r>
            <a:endParaRPr sz="1700">
              <a:solidFill>
                <a:schemeClr val="dk2"/>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700">
                <a:solidFill>
                  <a:schemeClr val="dk2"/>
                </a:solidFill>
                <a:latin typeface="Catamaran SemiBold"/>
                <a:ea typeface="Catamaran SemiBold"/>
                <a:cs typeface="Catamaran SemiBold"/>
                <a:sym typeface="Catamaran SemiBold"/>
              </a:rPr>
              <a:t>Scrum Master</a:t>
            </a:r>
            <a:endParaRPr sz="1700">
              <a:solidFill>
                <a:schemeClr val="dk2"/>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000">
                <a:solidFill>
                  <a:schemeClr val="dk2"/>
                </a:solidFill>
                <a:latin typeface="Catamaran SemiBold"/>
                <a:ea typeface="Catamaran SemiBold"/>
                <a:cs typeface="Catamaran SemiBold"/>
                <a:sym typeface="Catamaran SemiBold"/>
              </a:rPr>
              <a:t>(6877591)</a:t>
            </a:r>
            <a:endParaRPr sz="1000">
              <a:solidFill>
                <a:schemeClr val="dk2"/>
              </a:solidFill>
              <a:latin typeface="Catamaran SemiBold"/>
              <a:ea typeface="Catamaran SemiBold"/>
              <a:cs typeface="Catamaran SemiBold"/>
              <a:sym typeface="Catamaran SemiBold"/>
            </a:endParaRPr>
          </a:p>
        </p:txBody>
      </p:sp>
      <p:sp>
        <p:nvSpPr>
          <p:cNvPr id="70" name="Google Shape;70;p14"/>
          <p:cNvSpPr txBox="1"/>
          <p:nvPr/>
        </p:nvSpPr>
        <p:spPr>
          <a:xfrm>
            <a:off x="5170350" y="2621738"/>
            <a:ext cx="17052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atamaran SemiBold"/>
                <a:ea typeface="Catamaran SemiBold"/>
                <a:cs typeface="Catamaran SemiBold"/>
                <a:sym typeface="Catamaran SemiBold"/>
              </a:rPr>
              <a:t>Muiz Odebiyi</a:t>
            </a:r>
            <a:endParaRPr sz="1700">
              <a:solidFill>
                <a:schemeClr val="lt1"/>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700">
                <a:solidFill>
                  <a:schemeClr val="lt1"/>
                </a:solidFill>
                <a:latin typeface="Catamaran SemiBold"/>
                <a:ea typeface="Catamaran SemiBold"/>
                <a:cs typeface="Catamaran SemiBold"/>
                <a:sym typeface="Catamaran SemiBold"/>
              </a:rPr>
              <a:t>Product Owner</a:t>
            </a:r>
            <a:endParaRPr sz="1700">
              <a:solidFill>
                <a:schemeClr val="lt1"/>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000">
                <a:solidFill>
                  <a:schemeClr val="lt1"/>
                </a:solidFill>
                <a:latin typeface="Catamaran SemiBold"/>
                <a:ea typeface="Catamaran SemiBold"/>
                <a:cs typeface="Catamaran SemiBold"/>
                <a:sym typeface="Catamaran SemiBold"/>
              </a:rPr>
              <a:t>(6849509)</a:t>
            </a:r>
            <a:endParaRPr sz="1000">
              <a:solidFill>
                <a:schemeClr val="lt1"/>
              </a:solidFill>
              <a:latin typeface="Catamaran SemiBold"/>
              <a:ea typeface="Catamaran SemiBold"/>
              <a:cs typeface="Catamaran SemiBold"/>
              <a:sym typeface="Catamaran SemiBold"/>
            </a:endParaRPr>
          </a:p>
        </p:txBody>
      </p:sp>
      <p:sp>
        <p:nvSpPr>
          <p:cNvPr id="71" name="Google Shape;71;p14"/>
          <p:cNvSpPr txBox="1"/>
          <p:nvPr/>
        </p:nvSpPr>
        <p:spPr>
          <a:xfrm>
            <a:off x="7244350" y="2621738"/>
            <a:ext cx="17052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Catamaran SemiBold"/>
                <a:ea typeface="Catamaran SemiBold"/>
                <a:cs typeface="Catamaran SemiBold"/>
                <a:sym typeface="Catamaran SemiBold"/>
              </a:rPr>
              <a:t>Elya Denysova</a:t>
            </a:r>
            <a:endParaRPr sz="1700">
              <a:solidFill>
                <a:schemeClr val="dk2"/>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700">
                <a:solidFill>
                  <a:schemeClr val="dk2"/>
                </a:solidFill>
                <a:latin typeface="Catamaran SemiBold"/>
                <a:ea typeface="Catamaran SemiBold"/>
                <a:cs typeface="Catamaran SemiBold"/>
                <a:sym typeface="Catamaran SemiBold"/>
              </a:rPr>
              <a:t>Project Manager</a:t>
            </a:r>
            <a:endParaRPr sz="1700">
              <a:solidFill>
                <a:schemeClr val="dk2"/>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000">
                <a:solidFill>
                  <a:schemeClr val="dk2"/>
                </a:solidFill>
                <a:latin typeface="Catamaran SemiBold"/>
                <a:ea typeface="Catamaran SemiBold"/>
                <a:cs typeface="Catamaran SemiBold"/>
                <a:sym typeface="Catamaran SemiBold"/>
              </a:rPr>
              <a:t>(6667596)</a:t>
            </a:r>
            <a:endParaRPr sz="1000">
              <a:solidFill>
                <a:schemeClr val="dk2"/>
              </a:solidFill>
              <a:latin typeface="Catamaran SemiBold"/>
              <a:ea typeface="Catamaran SemiBold"/>
              <a:cs typeface="Catamaran SemiBold"/>
              <a:sym typeface="Catamaran SemiBold"/>
            </a:endParaRPr>
          </a:p>
        </p:txBody>
      </p:sp>
      <p:sp>
        <p:nvSpPr>
          <p:cNvPr id="72" name="Google Shape;72;p14"/>
          <p:cNvSpPr/>
          <p:nvPr/>
        </p:nvSpPr>
        <p:spPr>
          <a:xfrm>
            <a:off x="3096450" y="1350"/>
            <a:ext cx="5853000" cy="5355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nvSpPr>
        <p:spPr>
          <a:xfrm>
            <a:off x="3846600" y="-60150"/>
            <a:ext cx="43527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Catamaran SemiBold"/>
                <a:ea typeface="Catamaran SemiBold"/>
                <a:cs typeface="Catamaran SemiBold"/>
                <a:sym typeface="Catamaran SemiBold"/>
              </a:rPr>
              <a:t>EXECUTIVE TEAM</a:t>
            </a:r>
            <a:endParaRPr sz="2700">
              <a:solidFill>
                <a:schemeClr val="lt1"/>
              </a:solidFill>
              <a:latin typeface="Catamaran SemiBold"/>
              <a:ea typeface="Catamaran SemiBold"/>
              <a:cs typeface="Catamaran SemiBold"/>
              <a:sym typeface="Catamaran SemiBold"/>
            </a:endParaRPr>
          </a:p>
        </p:txBody>
      </p:sp>
      <p:pic>
        <p:nvPicPr>
          <p:cNvPr id="74" name="Google Shape;74;p14"/>
          <p:cNvPicPr preferRelativeResize="0"/>
          <p:nvPr/>
        </p:nvPicPr>
        <p:blipFill rotWithShape="1">
          <a:blip r:embed="rId3">
            <a:alphaModFix/>
          </a:blip>
          <a:srcRect b="28698" l="6024" r="6024" t="0"/>
          <a:stretch/>
        </p:blipFill>
        <p:spPr>
          <a:xfrm>
            <a:off x="3098700" y="732738"/>
            <a:ext cx="1700700" cy="1837800"/>
          </a:xfrm>
          <a:prstGeom prst="roundRect">
            <a:avLst>
              <a:gd fmla="val 16667" name="adj"/>
            </a:avLst>
          </a:prstGeom>
          <a:noFill/>
          <a:ln>
            <a:noFill/>
          </a:ln>
        </p:spPr>
      </p:pic>
      <p:sp>
        <p:nvSpPr>
          <p:cNvPr id="75" name="Google Shape;75;p14"/>
          <p:cNvSpPr txBox="1"/>
          <p:nvPr/>
        </p:nvSpPr>
        <p:spPr>
          <a:xfrm>
            <a:off x="2959675" y="3330225"/>
            <a:ext cx="2045100" cy="181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solidFill>
                  <a:schemeClr val="dk2"/>
                </a:solidFill>
                <a:latin typeface="Catamaran"/>
                <a:ea typeface="Catamaran"/>
                <a:cs typeface="Catamaran"/>
                <a:sym typeface="Catamaran"/>
              </a:rPr>
              <a:t>- Led meetings</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dk2"/>
                </a:solidFill>
                <a:latin typeface="Catamaran"/>
                <a:ea typeface="Catamaran"/>
                <a:cs typeface="Catamaran"/>
                <a:sym typeface="Catamaran"/>
              </a:rPr>
              <a:t>- Meeting notes</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dk2"/>
                </a:solidFill>
                <a:latin typeface="Catamaran"/>
                <a:ea typeface="Catamaran"/>
                <a:cs typeface="Catamaran"/>
                <a:sym typeface="Catamaran"/>
              </a:rPr>
              <a:t>- Documentation</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dk2"/>
                </a:solidFill>
                <a:latin typeface="Catamaran"/>
                <a:ea typeface="Catamaran"/>
                <a:cs typeface="Catamaran"/>
                <a:sym typeface="Catamaran"/>
              </a:rPr>
              <a:t>- Report completion</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dk2"/>
                </a:solidFill>
                <a:latin typeface="Catamaran"/>
                <a:ea typeface="Catamaran"/>
                <a:cs typeface="Catamaran"/>
                <a:sym typeface="Catamaran"/>
              </a:rPr>
              <a:t>- Manual testing</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dk2"/>
                </a:solidFill>
                <a:latin typeface="Catamaran"/>
                <a:ea typeface="Catamaran"/>
                <a:cs typeface="Catamaran"/>
                <a:sym typeface="Catamaran"/>
              </a:rPr>
              <a:t>- Web page design</a:t>
            </a:r>
            <a:endParaRPr sz="1700">
              <a:solidFill>
                <a:schemeClr val="dk2"/>
              </a:solidFill>
              <a:latin typeface="Catamaran"/>
              <a:ea typeface="Catamaran"/>
              <a:cs typeface="Catamaran"/>
              <a:sym typeface="Catamaran"/>
            </a:endParaRPr>
          </a:p>
        </p:txBody>
      </p:sp>
      <p:sp>
        <p:nvSpPr>
          <p:cNvPr id="76" name="Google Shape;76;p14"/>
          <p:cNvSpPr txBox="1"/>
          <p:nvPr/>
        </p:nvSpPr>
        <p:spPr>
          <a:xfrm>
            <a:off x="5000400" y="3330225"/>
            <a:ext cx="2045100" cy="181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solidFill>
                  <a:schemeClr val="lt1"/>
                </a:solidFill>
                <a:latin typeface="Catamaran"/>
                <a:ea typeface="Catamaran"/>
                <a:cs typeface="Catamaran"/>
                <a:sym typeface="Catamaran"/>
              </a:rPr>
              <a:t>- Priority </a:t>
            </a:r>
            <a:r>
              <a:rPr baseline="30000" lang="en" sz="1700">
                <a:solidFill>
                  <a:schemeClr val="lt1"/>
                </a:solidFill>
                <a:latin typeface="Catamaran"/>
                <a:ea typeface="Catamaran"/>
                <a:cs typeface="Catamaran"/>
                <a:sym typeface="Catamaran"/>
              </a:rPr>
              <a:t>       </a:t>
            </a:r>
            <a:endParaRPr baseline="30000" sz="1700">
              <a:solidFill>
                <a:schemeClr val="lt1"/>
              </a:solidFill>
              <a:latin typeface="Catamaran"/>
              <a:ea typeface="Catamaran"/>
              <a:cs typeface="Catamaran"/>
              <a:sym typeface="Catamaran"/>
            </a:endParaRPr>
          </a:p>
          <a:p>
            <a:pPr indent="0" lvl="0" marL="0" rtl="0" algn="l">
              <a:lnSpc>
                <a:spcPct val="100000"/>
              </a:lnSpc>
              <a:spcBef>
                <a:spcPts val="0"/>
              </a:spcBef>
              <a:spcAft>
                <a:spcPts val="0"/>
              </a:spcAft>
              <a:buNone/>
            </a:pPr>
            <a:r>
              <a:rPr baseline="30000" lang="en" sz="1700">
                <a:solidFill>
                  <a:schemeClr val="lt1"/>
                </a:solidFill>
                <a:latin typeface="Catamaran"/>
                <a:ea typeface="Catamaran"/>
                <a:cs typeface="Catamaran"/>
                <a:sym typeface="Catamaran"/>
              </a:rPr>
              <a:t>    </a:t>
            </a:r>
            <a:r>
              <a:rPr lang="en" sz="1700">
                <a:solidFill>
                  <a:schemeClr val="lt1"/>
                </a:solidFill>
                <a:latin typeface="Catamaran"/>
                <a:ea typeface="Catamaran"/>
                <a:cs typeface="Catamaran"/>
                <a:sym typeface="Catamaran"/>
              </a:rPr>
              <a:t>management</a:t>
            </a:r>
            <a:endParaRPr sz="1700">
              <a:solidFill>
                <a:schemeClr val="lt1"/>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lt1"/>
                </a:solidFill>
                <a:latin typeface="Catamaran"/>
                <a:ea typeface="Catamaran"/>
                <a:cs typeface="Catamaran"/>
                <a:sym typeface="Catamaran"/>
              </a:rPr>
              <a:t>- Front-end</a:t>
            </a:r>
            <a:endParaRPr sz="1700">
              <a:solidFill>
                <a:schemeClr val="lt1"/>
              </a:solidFill>
              <a:latin typeface="Catamaran"/>
              <a:ea typeface="Catamaran"/>
              <a:cs typeface="Catamaran"/>
              <a:sym typeface="Catamaran"/>
            </a:endParaRPr>
          </a:p>
          <a:p>
            <a:pPr indent="0" lvl="0" marL="0" rtl="0" algn="l">
              <a:spcBef>
                <a:spcPts val="0"/>
              </a:spcBef>
              <a:spcAft>
                <a:spcPts val="0"/>
              </a:spcAft>
              <a:buNone/>
            </a:pPr>
            <a:r>
              <a:rPr baseline="30000" lang="en" sz="1700">
                <a:solidFill>
                  <a:schemeClr val="lt1"/>
                </a:solidFill>
                <a:latin typeface="Catamaran"/>
                <a:ea typeface="Catamaran"/>
                <a:cs typeface="Catamaran"/>
                <a:sym typeface="Catamaran"/>
              </a:rPr>
              <a:t>    </a:t>
            </a:r>
            <a:r>
              <a:rPr lang="en" sz="1700">
                <a:solidFill>
                  <a:schemeClr val="lt1"/>
                </a:solidFill>
                <a:latin typeface="Catamaran"/>
                <a:ea typeface="Catamaran"/>
                <a:cs typeface="Catamaran"/>
                <a:sym typeface="Catamaran"/>
              </a:rPr>
              <a:t>development</a:t>
            </a:r>
            <a:endParaRPr sz="1700">
              <a:solidFill>
                <a:schemeClr val="lt1"/>
              </a:solidFill>
              <a:latin typeface="Catamaran"/>
              <a:ea typeface="Catamaran"/>
              <a:cs typeface="Catamaran"/>
              <a:sym typeface="Catamaran"/>
            </a:endParaRPr>
          </a:p>
          <a:p>
            <a:pPr indent="0" lvl="0" marL="0" rtl="0" algn="l">
              <a:spcBef>
                <a:spcPts val="0"/>
              </a:spcBef>
              <a:spcAft>
                <a:spcPts val="0"/>
              </a:spcAft>
              <a:buNone/>
            </a:pPr>
            <a:r>
              <a:rPr lang="en" sz="1700">
                <a:solidFill>
                  <a:schemeClr val="lt1"/>
                </a:solidFill>
                <a:latin typeface="Catamaran"/>
                <a:ea typeface="Catamaran"/>
                <a:cs typeface="Catamaran"/>
                <a:sym typeface="Catamaran"/>
              </a:rPr>
              <a:t>- Emailing </a:t>
            </a:r>
            <a:endParaRPr sz="1700">
              <a:solidFill>
                <a:schemeClr val="lt1"/>
              </a:solidFill>
              <a:latin typeface="Catamaran"/>
              <a:ea typeface="Catamaran"/>
              <a:cs typeface="Catamaran"/>
              <a:sym typeface="Catamaran"/>
            </a:endParaRPr>
          </a:p>
          <a:p>
            <a:pPr indent="0" lvl="0" marL="0" rtl="0" algn="l">
              <a:spcBef>
                <a:spcPts val="0"/>
              </a:spcBef>
              <a:spcAft>
                <a:spcPts val="0"/>
              </a:spcAft>
              <a:buNone/>
            </a:pPr>
            <a:r>
              <a:rPr baseline="30000" lang="en" sz="1700">
                <a:solidFill>
                  <a:schemeClr val="lt1"/>
                </a:solidFill>
                <a:latin typeface="Catamaran"/>
                <a:ea typeface="Catamaran"/>
                <a:cs typeface="Catamaran"/>
                <a:sym typeface="Catamaran"/>
              </a:rPr>
              <a:t>    </a:t>
            </a:r>
            <a:r>
              <a:rPr lang="en" sz="1700">
                <a:solidFill>
                  <a:schemeClr val="lt1"/>
                </a:solidFill>
                <a:latin typeface="Catamaran"/>
                <a:ea typeface="Catamaran"/>
                <a:cs typeface="Catamaran"/>
                <a:sym typeface="Catamaran"/>
              </a:rPr>
              <a:t>functionality</a:t>
            </a:r>
            <a:endParaRPr sz="1700">
              <a:solidFill>
                <a:schemeClr val="lt1"/>
              </a:solidFill>
              <a:latin typeface="Catamaran"/>
              <a:ea typeface="Catamaran"/>
              <a:cs typeface="Catamaran"/>
              <a:sym typeface="Catamaran"/>
            </a:endParaRPr>
          </a:p>
          <a:p>
            <a:pPr indent="0" lvl="0" marL="0" rtl="0" algn="l">
              <a:spcBef>
                <a:spcPts val="0"/>
              </a:spcBef>
              <a:spcAft>
                <a:spcPts val="0"/>
              </a:spcAft>
              <a:buClr>
                <a:schemeClr val="dk1"/>
              </a:buClr>
              <a:buSzPts val="1100"/>
              <a:buFont typeface="Arial"/>
              <a:buNone/>
            </a:pPr>
            <a:r>
              <a:t/>
            </a:r>
            <a:endParaRPr sz="1700">
              <a:solidFill>
                <a:schemeClr val="lt1"/>
              </a:solidFill>
              <a:latin typeface="Catamaran"/>
              <a:ea typeface="Catamaran"/>
              <a:cs typeface="Catamaran"/>
              <a:sym typeface="Catamaran"/>
            </a:endParaRPr>
          </a:p>
        </p:txBody>
      </p:sp>
      <p:sp>
        <p:nvSpPr>
          <p:cNvPr id="77" name="Google Shape;77;p14"/>
          <p:cNvSpPr txBox="1"/>
          <p:nvPr/>
        </p:nvSpPr>
        <p:spPr>
          <a:xfrm>
            <a:off x="7098900" y="3330225"/>
            <a:ext cx="2045100" cy="18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dk2"/>
                </a:solidFill>
                <a:latin typeface="Catamaran"/>
                <a:ea typeface="Catamaran"/>
                <a:cs typeface="Catamaran"/>
                <a:sym typeface="Catamaran"/>
              </a:rPr>
              <a:t>- Priority </a:t>
            </a:r>
            <a:r>
              <a:rPr baseline="30000" lang="en" sz="1700">
                <a:solidFill>
                  <a:schemeClr val="dk2"/>
                </a:solidFill>
                <a:latin typeface="Catamaran"/>
                <a:ea typeface="Catamaran"/>
                <a:cs typeface="Catamaran"/>
                <a:sym typeface="Catamaran"/>
              </a:rPr>
              <a:t>       </a:t>
            </a:r>
            <a:endParaRPr baseline="30000" sz="1700">
              <a:solidFill>
                <a:schemeClr val="dk2"/>
              </a:solidFill>
              <a:latin typeface="Catamaran"/>
              <a:ea typeface="Catamaran"/>
              <a:cs typeface="Catamaran"/>
              <a:sym typeface="Catamaran"/>
            </a:endParaRPr>
          </a:p>
          <a:p>
            <a:pPr indent="0" lvl="0" marL="0" rtl="0" algn="l">
              <a:spcBef>
                <a:spcPts val="0"/>
              </a:spcBef>
              <a:spcAft>
                <a:spcPts val="0"/>
              </a:spcAft>
              <a:buNone/>
            </a:pPr>
            <a:r>
              <a:rPr baseline="30000" lang="en" sz="1700">
                <a:solidFill>
                  <a:schemeClr val="dk2"/>
                </a:solidFill>
                <a:latin typeface="Catamaran"/>
                <a:ea typeface="Catamaran"/>
                <a:cs typeface="Catamaran"/>
                <a:sym typeface="Catamaran"/>
              </a:rPr>
              <a:t>    </a:t>
            </a:r>
            <a:r>
              <a:rPr lang="en" sz="1700">
                <a:solidFill>
                  <a:schemeClr val="dk2"/>
                </a:solidFill>
                <a:latin typeface="Catamaran"/>
                <a:ea typeface="Catamaran"/>
                <a:cs typeface="Catamaran"/>
                <a:sym typeface="Catamaran"/>
              </a:rPr>
              <a:t>management</a:t>
            </a:r>
            <a:endParaRPr sz="1700">
              <a:solidFill>
                <a:schemeClr val="dk2"/>
              </a:solidFill>
              <a:latin typeface="Catamaran"/>
              <a:ea typeface="Catamaran"/>
              <a:cs typeface="Catamaran"/>
              <a:sym typeface="Catamaran"/>
            </a:endParaRPr>
          </a:p>
          <a:p>
            <a:pPr indent="0" lvl="0" marL="0" rtl="0" algn="l">
              <a:spcBef>
                <a:spcPts val="0"/>
              </a:spcBef>
              <a:spcAft>
                <a:spcPts val="0"/>
              </a:spcAft>
              <a:buNone/>
            </a:pPr>
            <a:r>
              <a:rPr lang="en" sz="1700">
                <a:solidFill>
                  <a:schemeClr val="dk2"/>
                </a:solidFill>
                <a:latin typeface="Catamaran"/>
                <a:ea typeface="Catamaran"/>
                <a:cs typeface="Catamaran"/>
                <a:sym typeface="Catamaran"/>
              </a:rPr>
              <a:t>- Jira management</a:t>
            </a:r>
            <a:endParaRPr sz="1700">
              <a:solidFill>
                <a:schemeClr val="dk2"/>
              </a:solidFill>
              <a:latin typeface="Catamaran"/>
              <a:ea typeface="Catamaran"/>
              <a:cs typeface="Catamaran"/>
              <a:sym typeface="Catamaran"/>
            </a:endParaRPr>
          </a:p>
          <a:p>
            <a:pPr indent="0" lvl="0" marL="0" rtl="0" algn="l">
              <a:spcBef>
                <a:spcPts val="0"/>
              </a:spcBef>
              <a:spcAft>
                <a:spcPts val="0"/>
              </a:spcAft>
              <a:buClr>
                <a:schemeClr val="dk1"/>
              </a:buClr>
              <a:buSzPts val="1100"/>
              <a:buFont typeface="Arial"/>
              <a:buNone/>
            </a:pPr>
            <a:r>
              <a:rPr lang="en" sz="1700">
                <a:solidFill>
                  <a:schemeClr val="dk2"/>
                </a:solidFill>
                <a:latin typeface="Catamaran"/>
                <a:ea typeface="Catamaran"/>
                <a:cs typeface="Catamaran"/>
                <a:sym typeface="Catamaran"/>
              </a:rPr>
              <a:t>- Front-end</a:t>
            </a:r>
            <a:endParaRPr sz="1700">
              <a:solidFill>
                <a:schemeClr val="dk2"/>
              </a:solidFill>
              <a:latin typeface="Catamaran"/>
              <a:ea typeface="Catamaran"/>
              <a:cs typeface="Catamaran"/>
              <a:sym typeface="Catamaran"/>
            </a:endParaRPr>
          </a:p>
          <a:p>
            <a:pPr indent="0" lvl="0" marL="0" rtl="0" algn="l">
              <a:spcBef>
                <a:spcPts val="0"/>
              </a:spcBef>
              <a:spcAft>
                <a:spcPts val="0"/>
              </a:spcAft>
              <a:buNone/>
            </a:pPr>
            <a:r>
              <a:rPr baseline="30000" lang="en" sz="1700">
                <a:solidFill>
                  <a:schemeClr val="dk2"/>
                </a:solidFill>
                <a:latin typeface="Catamaran"/>
                <a:ea typeface="Catamaran"/>
                <a:cs typeface="Catamaran"/>
                <a:sym typeface="Catamaran"/>
              </a:rPr>
              <a:t>    </a:t>
            </a:r>
            <a:r>
              <a:rPr lang="en" sz="1700">
                <a:solidFill>
                  <a:schemeClr val="dk2"/>
                </a:solidFill>
                <a:latin typeface="Catamaran"/>
                <a:ea typeface="Catamaran"/>
                <a:cs typeface="Catamaran"/>
                <a:sym typeface="Catamaran"/>
              </a:rPr>
              <a:t>development</a:t>
            </a:r>
            <a:endParaRPr sz="1700">
              <a:solidFill>
                <a:schemeClr val="dk2"/>
              </a:solidFill>
              <a:latin typeface="Catamaran"/>
              <a:ea typeface="Catamaran"/>
              <a:cs typeface="Catamaran"/>
              <a:sym typeface="Catamaran"/>
            </a:endParaRPr>
          </a:p>
          <a:p>
            <a:pPr indent="0" lvl="0" marL="0" rtl="0" algn="l">
              <a:spcBef>
                <a:spcPts val="0"/>
              </a:spcBef>
              <a:spcAft>
                <a:spcPts val="0"/>
              </a:spcAft>
              <a:buNone/>
            </a:pPr>
            <a:r>
              <a:rPr lang="en" sz="1700">
                <a:solidFill>
                  <a:schemeClr val="dk2"/>
                </a:solidFill>
                <a:latin typeface="Catamaran"/>
                <a:ea typeface="Catamaran"/>
                <a:cs typeface="Catamaran"/>
                <a:sym typeface="Catamaran"/>
              </a:rPr>
              <a:t>- Web page design</a:t>
            </a:r>
            <a:endParaRPr sz="1700">
              <a:solidFill>
                <a:schemeClr val="dk2"/>
              </a:solidFill>
              <a:latin typeface="Catamaran"/>
              <a:ea typeface="Catamaran"/>
              <a:cs typeface="Catamaran"/>
              <a:sym typeface="Catamaran"/>
            </a:endParaRPr>
          </a:p>
        </p:txBody>
      </p:sp>
      <p:pic>
        <p:nvPicPr>
          <p:cNvPr id="78" name="Google Shape;78;p14"/>
          <p:cNvPicPr preferRelativeResize="0"/>
          <p:nvPr/>
        </p:nvPicPr>
        <p:blipFill rotWithShape="1">
          <a:blip r:embed="rId4">
            <a:alphaModFix/>
          </a:blip>
          <a:srcRect b="36547" l="9243" r="9243" t="4873"/>
          <a:stretch/>
        </p:blipFill>
        <p:spPr>
          <a:xfrm>
            <a:off x="7244261" y="732750"/>
            <a:ext cx="1700700" cy="1837800"/>
          </a:xfrm>
          <a:prstGeom prst="roundRect">
            <a:avLst>
              <a:gd fmla="val 16667" name="adj"/>
            </a:avLst>
          </a:prstGeom>
          <a:noFill/>
          <a:ln>
            <a:noFill/>
          </a:ln>
        </p:spPr>
      </p:pic>
      <p:pic>
        <p:nvPicPr>
          <p:cNvPr id="79" name="Google Shape;79;p14"/>
          <p:cNvPicPr preferRelativeResize="0"/>
          <p:nvPr/>
        </p:nvPicPr>
        <p:blipFill rotWithShape="1">
          <a:blip r:embed="rId5">
            <a:alphaModFix/>
          </a:blip>
          <a:srcRect b="12833" l="2349" r="5890" t="31390"/>
          <a:stretch/>
        </p:blipFill>
        <p:spPr>
          <a:xfrm>
            <a:off x="5172591" y="733975"/>
            <a:ext cx="1700700" cy="18378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p:nvPr/>
        </p:nvSpPr>
        <p:spPr>
          <a:xfrm flipH="1" rot="-5400000">
            <a:off x="852000" y="1433250"/>
            <a:ext cx="5140800" cy="2277000"/>
          </a:xfrm>
          <a:prstGeom prst="rect">
            <a:avLst/>
          </a:prstGeom>
          <a:solidFill>
            <a:srgbClr val="DB8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flipH="1" rot="-5400000">
            <a:off x="5435250" y="1433250"/>
            <a:ext cx="5140800" cy="2277000"/>
          </a:xfrm>
          <a:prstGeom prst="rect">
            <a:avLst/>
          </a:prstGeom>
          <a:solidFill>
            <a:srgbClr val="DB8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266300" y="731550"/>
            <a:ext cx="1705200" cy="1840200"/>
          </a:xfrm>
          <a:prstGeom prst="roundRect">
            <a:avLst>
              <a:gd fmla="val 16667" name="adj"/>
            </a:avLst>
          </a:prstGeom>
          <a:solidFill>
            <a:srgbClr val="DF957A">
              <a:alpha val="58430"/>
            </a:srgbClr>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5"/>
          <p:cNvSpPr/>
          <p:nvPr/>
        </p:nvSpPr>
        <p:spPr>
          <a:xfrm>
            <a:off x="2569800" y="731550"/>
            <a:ext cx="1705200" cy="1840200"/>
          </a:xfrm>
          <a:prstGeom prst="roundRect">
            <a:avLst>
              <a:gd fmla="val 16667" name="adj"/>
            </a:avLst>
          </a:prstGeom>
          <a:solidFill>
            <a:srgbClr val="DF957A">
              <a:alpha val="58430"/>
            </a:srgbClr>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p:nvPr/>
        </p:nvSpPr>
        <p:spPr>
          <a:xfrm>
            <a:off x="4861425" y="731550"/>
            <a:ext cx="1705200" cy="1840200"/>
          </a:xfrm>
          <a:prstGeom prst="roundRect">
            <a:avLst>
              <a:gd fmla="val 16667" name="adj"/>
            </a:avLst>
          </a:prstGeom>
          <a:solidFill>
            <a:srgbClr val="DF957A">
              <a:alpha val="58430"/>
            </a:srgbClr>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5"/>
          <p:cNvSpPr/>
          <p:nvPr/>
        </p:nvSpPr>
        <p:spPr>
          <a:xfrm>
            <a:off x="7153050" y="731550"/>
            <a:ext cx="1705200" cy="1840200"/>
          </a:xfrm>
          <a:prstGeom prst="roundRect">
            <a:avLst>
              <a:gd fmla="val 16667" name="adj"/>
            </a:avLst>
          </a:prstGeom>
          <a:solidFill>
            <a:srgbClr val="DF957A">
              <a:alpha val="58430"/>
            </a:srgbClr>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5"/>
          <p:cNvSpPr txBox="1"/>
          <p:nvPr/>
        </p:nvSpPr>
        <p:spPr>
          <a:xfrm>
            <a:off x="266300" y="2671725"/>
            <a:ext cx="17052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Catamaran SemiBold"/>
                <a:ea typeface="Catamaran SemiBold"/>
                <a:cs typeface="Catamaran SemiBold"/>
                <a:sym typeface="Catamaran SemiBold"/>
              </a:rPr>
              <a:t>Yifan Zhu</a:t>
            </a:r>
            <a:endParaRPr sz="1700">
              <a:solidFill>
                <a:schemeClr val="dk2"/>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700">
                <a:solidFill>
                  <a:schemeClr val="dk2"/>
                </a:solidFill>
                <a:latin typeface="Catamaran SemiBold"/>
                <a:ea typeface="Catamaran SemiBold"/>
                <a:cs typeface="Catamaran SemiBold"/>
                <a:sym typeface="Catamaran SemiBold"/>
              </a:rPr>
              <a:t>Front-End Lead</a:t>
            </a:r>
            <a:endParaRPr sz="1700">
              <a:solidFill>
                <a:schemeClr val="dk2"/>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000">
                <a:solidFill>
                  <a:schemeClr val="dk2"/>
                </a:solidFill>
                <a:latin typeface="Catamaran SemiBold"/>
                <a:ea typeface="Catamaran SemiBold"/>
                <a:cs typeface="Catamaran SemiBold"/>
                <a:sym typeface="Catamaran SemiBold"/>
              </a:rPr>
              <a:t>(7345671)</a:t>
            </a:r>
            <a:endParaRPr sz="1000">
              <a:solidFill>
                <a:schemeClr val="dk2"/>
              </a:solidFill>
              <a:latin typeface="Catamaran SemiBold"/>
              <a:ea typeface="Catamaran SemiBold"/>
              <a:cs typeface="Catamaran SemiBold"/>
              <a:sym typeface="Catamaran SemiBold"/>
            </a:endParaRPr>
          </a:p>
        </p:txBody>
      </p:sp>
      <p:sp>
        <p:nvSpPr>
          <p:cNvPr id="91" name="Google Shape;91;p15"/>
          <p:cNvSpPr txBox="1"/>
          <p:nvPr/>
        </p:nvSpPr>
        <p:spPr>
          <a:xfrm>
            <a:off x="2569800" y="2671725"/>
            <a:ext cx="17052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atamaran SemiBold"/>
                <a:ea typeface="Catamaran SemiBold"/>
                <a:cs typeface="Catamaran SemiBold"/>
                <a:sym typeface="Catamaran SemiBold"/>
              </a:rPr>
              <a:t>Maxwell Young</a:t>
            </a:r>
            <a:endParaRPr sz="1700">
              <a:solidFill>
                <a:schemeClr val="lt1"/>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700">
                <a:solidFill>
                  <a:schemeClr val="lt1"/>
                </a:solidFill>
                <a:latin typeface="Catamaran SemiBold"/>
                <a:ea typeface="Catamaran SemiBold"/>
                <a:cs typeface="Catamaran SemiBold"/>
                <a:sym typeface="Catamaran SemiBold"/>
              </a:rPr>
              <a:t>Front-End Lead</a:t>
            </a:r>
            <a:endParaRPr sz="1700">
              <a:solidFill>
                <a:schemeClr val="lt1"/>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000">
                <a:solidFill>
                  <a:schemeClr val="lt1"/>
                </a:solidFill>
                <a:latin typeface="Catamaran SemiBold"/>
                <a:ea typeface="Catamaran SemiBold"/>
                <a:cs typeface="Catamaran SemiBold"/>
                <a:sym typeface="Catamaran SemiBold"/>
              </a:rPr>
              <a:t>(6769608)</a:t>
            </a:r>
            <a:endParaRPr sz="1000">
              <a:solidFill>
                <a:schemeClr val="lt1"/>
              </a:solidFill>
              <a:latin typeface="Catamaran SemiBold"/>
              <a:ea typeface="Catamaran SemiBold"/>
              <a:cs typeface="Catamaran SemiBold"/>
              <a:sym typeface="Catamaran SemiBold"/>
            </a:endParaRPr>
          </a:p>
        </p:txBody>
      </p:sp>
      <p:sp>
        <p:nvSpPr>
          <p:cNvPr id="92" name="Google Shape;92;p15"/>
          <p:cNvSpPr txBox="1"/>
          <p:nvPr/>
        </p:nvSpPr>
        <p:spPr>
          <a:xfrm>
            <a:off x="4861425" y="2671725"/>
            <a:ext cx="17052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Catamaran SemiBold"/>
                <a:ea typeface="Catamaran SemiBold"/>
                <a:cs typeface="Catamaran SemiBold"/>
                <a:sym typeface="Catamaran SemiBold"/>
              </a:rPr>
              <a:t>Lysa Hannes</a:t>
            </a:r>
            <a:endParaRPr sz="1700">
              <a:solidFill>
                <a:schemeClr val="dk2"/>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700">
                <a:solidFill>
                  <a:schemeClr val="dk2"/>
                </a:solidFill>
                <a:latin typeface="Catamaran SemiBold"/>
                <a:ea typeface="Catamaran SemiBold"/>
                <a:cs typeface="Catamaran SemiBold"/>
                <a:sym typeface="Catamaran SemiBold"/>
              </a:rPr>
              <a:t>Back-End Lead</a:t>
            </a:r>
            <a:endParaRPr sz="1700">
              <a:solidFill>
                <a:schemeClr val="dk2"/>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000">
                <a:solidFill>
                  <a:schemeClr val="dk2"/>
                </a:solidFill>
                <a:latin typeface="Catamaran SemiBold"/>
                <a:ea typeface="Catamaran SemiBold"/>
                <a:cs typeface="Catamaran SemiBold"/>
                <a:sym typeface="Catamaran SemiBold"/>
              </a:rPr>
              <a:t>(6695100)</a:t>
            </a:r>
            <a:endParaRPr sz="1000">
              <a:solidFill>
                <a:schemeClr val="dk2"/>
              </a:solidFill>
              <a:latin typeface="Catamaran SemiBold"/>
              <a:ea typeface="Catamaran SemiBold"/>
              <a:cs typeface="Catamaran SemiBold"/>
              <a:sym typeface="Catamaran SemiBold"/>
            </a:endParaRPr>
          </a:p>
        </p:txBody>
      </p:sp>
      <p:sp>
        <p:nvSpPr>
          <p:cNvPr id="93" name="Google Shape;93;p15"/>
          <p:cNvSpPr txBox="1"/>
          <p:nvPr/>
        </p:nvSpPr>
        <p:spPr>
          <a:xfrm>
            <a:off x="7153050" y="2671725"/>
            <a:ext cx="17052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atamaran SemiBold"/>
                <a:ea typeface="Catamaran SemiBold"/>
                <a:cs typeface="Catamaran SemiBold"/>
                <a:sym typeface="Catamaran SemiBold"/>
              </a:rPr>
              <a:t>Robert Pierik</a:t>
            </a:r>
            <a:endParaRPr sz="1700">
              <a:solidFill>
                <a:schemeClr val="lt1"/>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700">
                <a:solidFill>
                  <a:schemeClr val="lt1"/>
                </a:solidFill>
                <a:latin typeface="Catamaran SemiBold"/>
                <a:ea typeface="Catamaran SemiBold"/>
                <a:cs typeface="Catamaran SemiBold"/>
                <a:sym typeface="Catamaran SemiBold"/>
              </a:rPr>
              <a:t>Back-End Lead</a:t>
            </a:r>
            <a:endParaRPr sz="1700">
              <a:solidFill>
                <a:schemeClr val="lt1"/>
              </a:solidFill>
              <a:latin typeface="Catamaran SemiBold"/>
              <a:ea typeface="Catamaran SemiBold"/>
              <a:cs typeface="Catamaran SemiBold"/>
              <a:sym typeface="Catamaran SemiBold"/>
            </a:endParaRPr>
          </a:p>
          <a:p>
            <a:pPr indent="0" lvl="0" marL="0" rtl="0" algn="ctr">
              <a:spcBef>
                <a:spcPts val="0"/>
              </a:spcBef>
              <a:spcAft>
                <a:spcPts val="0"/>
              </a:spcAft>
              <a:buNone/>
            </a:pPr>
            <a:r>
              <a:rPr lang="en" sz="1000">
                <a:solidFill>
                  <a:schemeClr val="lt1"/>
                </a:solidFill>
                <a:latin typeface="Catamaran SemiBold"/>
                <a:ea typeface="Catamaran SemiBold"/>
                <a:cs typeface="Catamaran SemiBold"/>
                <a:sym typeface="Catamaran SemiBold"/>
              </a:rPr>
              <a:t>(6773832)</a:t>
            </a:r>
            <a:endParaRPr sz="1000">
              <a:solidFill>
                <a:schemeClr val="lt1"/>
              </a:solidFill>
              <a:latin typeface="Catamaran SemiBold"/>
              <a:ea typeface="Catamaran SemiBold"/>
              <a:cs typeface="Catamaran SemiBold"/>
              <a:sym typeface="Catamaran SemiBold"/>
            </a:endParaRPr>
          </a:p>
        </p:txBody>
      </p:sp>
      <p:sp>
        <p:nvSpPr>
          <p:cNvPr id="94" name="Google Shape;94;p15"/>
          <p:cNvSpPr/>
          <p:nvPr/>
        </p:nvSpPr>
        <p:spPr>
          <a:xfrm>
            <a:off x="4861424" y="1350"/>
            <a:ext cx="3996900" cy="5355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nvSpPr>
        <p:spPr>
          <a:xfrm>
            <a:off x="5244213" y="-60150"/>
            <a:ext cx="32043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Catamaran SemiBold"/>
                <a:ea typeface="Catamaran SemiBold"/>
                <a:cs typeface="Catamaran SemiBold"/>
                <a:sym typeface="Catamaran SemiBold"/>
              </a:rPr>
              <a:t>BACK-END TEAM</a:t>
            </a:r>
            <a:endParaRPr sz="2700">
              <a:solidFill>
                <a:schemeClr val="lt1"/>
              </a:solidFill>
              <a:latin typeface="Catamaran SemiBold"/>
              <a:ea typeface="Catamaran SemiBold"/>
              <a:cs typeface="Catamaran SemiBold"/>
              <a:sym typeface="Catamaran SemiBold"/>
            </a:endParaRPr>
          </a:p>
        </p:txBody>
      </p:sp>
      <p:sp>
        <p:nvSpPr>
          <p:cNvPr id="96" name="Google Shape;96;p15"/>
          <p:cNvSpPr/>
          <p:nvPr/>
        </p:nvSpPr>
        <p:spPr>
          <a:xfrm>
            <a:off x="266300" y="1350"/>
            <a:ext cx="4008600" cy="5355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nvSpPr>
        <p:spPr>
          <a:xfrm>
            <a:off x="680887" y="-60150"/>
            <a:ext cx="31929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Catamaran SemiBold"/>
                <a:ea typeface="Catamaran SemiBold"/>
                <a:cs typeface="Catamaran SemiBold"/>
                <a:sym typeface="Catamaran SemiBold"/>
              </a:rPr>
              <a:t>FRONT</a:t>
            </a:r>
            <a:r>
              <a:rPr lang="en" sz="2700">
                <a:solidFill>
                  <a:schemeClr val="lt1"/>
                </a:solidFill>
                <a:latin typeface="Catamaran SemiBold"/>
                <a:ea typeface="Catamaran SemiBold"/>
                <a:cs typeface="Catamaran SemiBold"/>
                <a:sym typeface="Catamaran SemiBold"/>
              </a:rPr>
              <a:t>-END TEAM</a:t>
            </a:r>
            <a:endParaRPr sz="2700">
              <a:solidFill>
                <a:schemeClr val="lt1"/>
              </a:solidFill>
              <a:latin typeface="Catamaran SemiBold"/>
              <a:ea typeface="Catamaran SemiBold"/>
              <a:cs typeface="Catamaran SemiBold"/>
              <a:sym typeface="Catamaran SemiBold"/>
            </a:endParaRPr>
          </a:p>
        </p:txBody>
      </p:sp>
      <p:pic>
        <p:nvPicPr>
          <p:cNvPr id="98" name="Google Shape;98;p15"/>
          <p:cNvPicPr preferRelativeResize="0"/>
          <p:nvPr/>
        </p:nvPicPr>
        <p:blipFill rotWithShape="1">
          <a:blip r:embed="rId3">
            <a:alphaModFix/>
          </a:blip>
          <a:srcRect b="43383" l="16440" r="8866" t="11141"/>
          <a:stretch/>
        </p:blipFill>
        <p:spPr>
          <a:xfrm>
            <a:off x="4863677" y="732750"/>
            <a:ext cx="1700700" cy="1837800"/>
          </a:xfrm>
          <a:prstGeom prst="roundRect">
            <a:avLst>
              <a:gd fmla="val 16667" name="adj"/>
            </a:avLst>
          </a:prstGeom>
          <a:noFill/>
          <a:ln>
            <a:noFill/>
          </a:ln>
        </p:spPr>
      </p:pic>
      <p:sp>
        <p:nvSpPr>
          <p:cNvPr id="99" name="Google Shape;99;p15"/>
          <p:cNvSpPr txBox="1"/>
          <p:nvPr/>
        </p:nvSpPr>
        <p:spPr>
          <a:xfrm>
            <a:off x="59900" y="3330225"/>
            <a:ext cx="2223900" cy="18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dk2"/>
                </a:solidFill>
                <a:latin typeface="Catamaran"/>
                <a:ea typeface="Catamaran"/>
                <a:cs typeface="Catamaran"/>
                <a:sym typeface="Catamaran"/>
              </a:rPr>
              <a:t>- Front-end</a:t>
            </a:r>
            <a:endParaRPr sz="1700">
              <a:solidFill>
                <a:schemeClr val="dk2"/>
              </a:solidFill>
              <a:latin typeface="Catamaran"/>
              <a:ea typeface="Catamaran"/>
              <a:cs typeface="Catamaran"/>
              <a:sym typeface="Catamaran"/>
            </a:endParaRPr>
          </a:p>
          <a:p>
            <a:pPr indent="0" lvl="0" marL="0" rtl="0" algn="l">
              <a:spcBef>
                <a:spcPts val="0"/>
              </a:spcBef>
              <a:spcAft>
                <a:spcPts val="0"/>
              </a:spcAft>
              <a:buClr>
                <a:schemeClr val="dk1"/>
              </a:buClr>
              <a:buSzPts val="1100"/>
              <a:buFont typeface="Arial"/>
              <a:buNone/>
            </a:pPr>
            <a:r>
              <a:rPr baseline="30000" lang="en" sz="1700">
                <a:solidFill>
                  <a:schemeClr val="dk2"/>
                </a:solidFill>
                <a:latin typeface="Catamaran"/>
                <a:ea typeface="Catamaran"/>
                <a:cs typeface="Catamaran"/>
                <a:sym typeface="Catamaran"/>
              </a:rPr>
              <a:t>    </a:t>
            </a:r>
            <a:r>
              <a:rPr lang="en" sz="1700">
                <a:solidFill>
                  <a:schemeClr val="dk2"/>
                </a:solidFill>
                <a:latin typeface="Catamaran"/>
                <a:ea typeface="Catamaran"/>
                <a:cs typeface="Catamaran"/>
                <a:sym typeface="Catamaran"/>
              </a:rPr>
              <a:t>development</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dk2"/>
                </a:solidFill>
                <a:latin typeface="Catamaran"/>
                <a:ea typeface="Catamaran"/>
                <a:cs typeface="Catamaran"/>
                <a:sym typeface="Catamaran"/>
              </a:rPr>
              <a:t>- Debugging</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dk2"/>
                </a:solidFill>
                <a:latin typeface="Catamaran"/>
                <a:ea typeface="Catamaran"/>
                <a:cs typeface="Catamaran"/>
                <a:sym typeface="Catamaran"/>
              </a:rPr>
              <a:t>- Front to back-end </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baseline="30000" lang="en" sz="1700">
                <a:solidFill>
                  <a:schemeClr val="dk2"/>
                </a:solidFill>
                <a:latin typeface="Catamaran"/>
                <a:ea typeface="Catamaran"/>
                <a:cs typeface="Catamaran"/>
                <a:sym typeface="Catamaran"/>
              </a:rPr>
              <a:t>    </a:t>
            </a:r>
            <a:r>
              <a:rPr lang="en" sz="1700">
                <a:solidFill>
                  <a:schemeClr val="dk2"/>
                </a:solidFill>
                <a:latin typeface="Catamaran"/>
                <a:ea typeface="Catamaran"/>
                <a:cs typeface="Catamaran"/>
                <a:sym typeface="Catamaran"/>
              </a:rPr>
              <a:t>connectivity</a:t>
            </a:r>
            <a:endParaRPr sz="1700">
              <a:solidFill>
                <a:schemeClr val="dk2"/>
              </a:solidFill>
              <a:latin typeface="Catamaran"/>
              <a:ea typeface="Catamaran"/>
              <a:cs typeface="Catamaran"/>
              <a:sym typeface="Catamaran"/>
            </a:endParaRPr>
          </a:p>
        </p:txBody>
      </p:sp>
      <p:sp>
        <p:nvSpPr>
          <p:cNvPr id="100" name="Google Shape;100;p15"/>
          <p:cNvSpPr txBox="1"/>
          <p:nvPr/>
        </p:nvSpPr>
        <p:spPr>
          <a:xfrm>
            <a:off x="4643250" y="3330225"/>
            <a:ext cx="2223900" cy="18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dk2"/>
                </a:solidFill>
                <a:latin typeface="Catamaran"/>
                <a:ea typeface="Catamaran"/>
                <a:cs typeface="Catamaran"/>
                <a:sym typeface="Catamaran"/>
              </a:rPr>
              <a:t>- Back-end</a:t>
            </a:r>
            <a:endParaRPr sz="1700">
              <a:solidFill>
                <a:schemeClr val="dk2"/>
              </a:solidFill>
              <a:latin typeface="Catamaran"/>
              <a:ea typeface="Catamaran"/>
              <a:cs typeface="Catamaran"/>
              <a:sym typeface="Catamaran"/>
            </a:endParaRPr>
          </a:p>
          <a:p>
            <a:pPr indent="0" lvl="0" marL="0" rtl="0" algn="l">
              <a:spcBef>
                <a:spcPts val="0"/>
              </a:spcBef>
              <a:spcAft>
                <a:spcPts val="0"/>
              </a:spcAft>
              <a:buClr>
                <a:schemeClr val="dk1"/>
              </a:buClr>
              <a:buSzPts val="1100"/>
              <a:buFont typeface="Arial"/>
              <a:buNone/>
            </a:pPr>
            <a:r>
              <a:rPr baseline="30000" lang="en" sz="1700">
                <a:solidFill>
                  <a:schemeClr val="dk2"/>
                </a:solidFill>
                <a:latin typeface="Catamaran"/>
                <a:ea typeface="Catamaran"/>
                <a:cs typeface="Catamaran"/>
                <a:sym typeface="Catamaran"/>
              </a:rPr>
              <a:t>    </a:t>
            </a:r>
            <a:r>
              <a:rPr lang="en" sz="1700">
                <a:solidFill>
                  <a:schemeClr val="dk2"/>
                </a:solidFill>
                <a:latin typeface="Catamaran"/>
                <a:ea typeface="Catamaran"/>
                <a:cs typeface="Catamaran"/>
                <a:sym typeface="Catamaran"/>
              </a:rPr>
              <a:t>development</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dk2"/>
                </a:solidFill>
                <a:latin typeface="Catamaran"/>
                <a:ea typeface="Catamaran"/>
                <a:cs typeface="Catamaran"/>
                <a:sym typeface="Catamaran"/>
              </a:rPr>
              <a:t>- Database design </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baseline="30000" lang="en" sz="1700">
                <a:solidFill>
                  <a:schemeClr val="dk2"/>
                </a:solidFill>
                <a:latin typeface="Catamaran"/>
                <a:ea typeface="Catamaran"/>
                <a:cs typeface="Catamaran"/>
                <a:sym typeface="Catamaran"/>
              </a:rPr>
              <a:t>    </a:t>
            </a:r>
            <a:r>
              <a:rPr lang="en" sz="1700">
                <a:solidFill>
                  <a:schemeClr val="dk2"/>
                </a:solidFill>
                <a:latin typeface="Catamaran"/>
                <a:ea typeface="Catamaran"/>
                <a:cs typeface="Catamaran"/>
                <a:sym typeface="Catamaran"/>
              </a:rPr>
              <a:t>and management</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dk2"/>
                </a:solidFill>
                <a:latin typeface="Catamaran"/>
                <a:ea typeface="Catamaran"/>
                <a:cs typeface="Catamaran"/>
                <a:sym typeface="Catamaran"/>
              </a:rPr>
              <a:t>- Documentation</a:t>
            </a:r>
            <a:endParaRPr sz="1700">
              <a:solidFill>
                <a:schemeClr val="dk2"/>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dk2"/>
                </a:solidFill>
                <a:latin typeface="Catamaran"/>
                <a:ea typeface="Catamaran"/>
                <a:cs typeface="Catamaran"/>
                <a:sym typeface="Catamaran"/>
              </a:rPr>
              <a:t>- Automatic testing</a:t>
            </a:r>
            <a:endParaRPr sz="1700">
              <a:solidFill>
                <a:schemeClr val="dk2"/>
              </a:solidFill>
              <a:latin typeface="Catamaran"/>
              <a:ea typeface="Catamaran"/>
              <a:cs typeface="Catamaran"/>
              <a:sym typeface="Catamaran"/>
            </a:endParaRPr>
          </a:p>
        </p:txBody>
      </p:sp>
      <p:sp>
        <p:nvSpPr>
          <p:cNvPr id="101" name="Google Shape;101;p15"/>
          <p:cNvSpPr txBox="1"/>
          <p:nvPr/>
        </p:nvSpPr>
        <p:spPr>
          <a:xfrm>
            <a:off x="2337000" y="3330225"/>
            <a:ext cx="2223900" cy="18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Catamaran"/>
                <a:ea typeface="Catamaran"/>
                <a:cs typeface="Catamaran"/>
                <a:sym typeface="Catamaran"/>
              </a:rPr>
              <a:t>- Front-end</a:t>
            </a:r>
            <a:endParaRPr sz="1700">
              <a:solidFill>
                <a:schemeClr val="lt1"/>
              </a:solidFill>
              <a:latin typeface="Catamaran"/>
              <a:ea typeface="Catamaran"/>
              <a:cs typeface="Catamaran"/>
              <a:sym typeface="Catamaran"/>
            </a:endParaRPr>
          </a:p>
          <a:p>
            <a:pPr indent="0" lvl="0" marL="0" rtl="0" algn="l">
              <a:spcBef>
                <a:spcPts val="0"/>
              </a:spcBef>
              <a:spcAft>
                <a:spcPts val="0"/>
              </a:spcAft>
              <a:buClr>
                <a:schemeClr val="dk1"/>
              </a:buClr>
              <a:buSzPts val="1100"/>
              <a:buFont typeface="Arial"/>
              <a:buNone/>
            </a:pPr>
            <a:r>
              <a:rPr baseline="30000" lang="en" sz="1700">
                <a:solidFill>
                  <a:schemeClr val="lt1"/>
                </a:solidFill>
                <a:latin typeface="Catamaran"/>
                <a:ea typeface="Catamaran"/>
                <a:cs typeface="Catamaran"/>
                <a:sym typeface="Catamaran"/>
              </a:rPr>
              <a:t>    </a:t>
            </a:r>
            <a:r>
              <a:rPr lang="en" sz="1700">
                <a:solidFill>
                  <a:schemeClr val="lt1"/>
                </a:solidFill>
                <a:latin typeface="Catamaran"/>
                <a:ea typeface="Catamaran"/>
                <a:cs typeface="Catamaran"/>
                <a:sym typeface="Catamaran"/>
              </a:rPr>
              <a:t>development</a:t>
            </a:r>
            <a:endParaRPr sz="1700">
              <a:solidFill>
                <a:schemeClr val="lt1"/>
              </a:solidFill>
              <a:latin typeface="Catamaran"/>
              <a:ea typeface="Catamaran"/>
              <a:cs typeface="Catamaran"/>
              <a:sym typeface="Catamaran"/>
            </a:endParaRPr>
          </a:p>
          <a:p>
            <a:pPr indent="0" lvl="0" marL="0" rtl="0" algn="l">
              <a:lnSpc>
                <a:spcPct val="100000"/>
              </a:lnSpc>
              <a:spcBef>
                <a:spcPts val="0"/>
              </a:spcBef>
              <a:spcAft>
                <a:spcPts val="0"/>
              </a:spcAft>
              <a:buNone/>
            </a:pPr>
            <a:r>
              <a:rPr lang="en" sz="1700">
                <a:solidFill>
                  <a:schemeClr val="lt1"/>
                </a:solidFill>
                <a:latin typeface="Catamaran"/>
                <a:ea typeface="Catamaran"/>
                <a:cs typeface="Catamaran"/>
                <a:sym typeface="Catamaran"/>
              </a:rPr>
              <a:t>- Pop-up c</a:t>
            </a:r>
            <a:r>
              <a:rPr lang="en" sz="1700">
                <a:solidFill>
                  <a:schemeClr val="lt1"/>
                </a:solidFill>
                <a:latin typeface="Catamaran"/>
                <a:ea typeface="Catamaran"/>
                <a:cs typeface="Catamaran"/>
                <a:sym typeface="Catamaran"/>
              </a:rPr>
              <a:t>reation</a:t>
            </a:r>
            <a:endParaRPr sz="1700">
              <a:solidFill>
                <a:schemeClr val="lt1"/>
              </a:solidFill>
              <a:latin typeface="Catamaran"/>
              <a:ea typeface="Catamaran"/>
              <a:cs typeface="Catamaran"/>
              <a:sym typeface="Catamaran"/>
            </a:endParaRPr>
          </a:p>
          <a:p>
            <a:pPr indent="0" lvl="0" marL="0" rtl="0" algn="l">
              <a:spcBef>
                <a:spcPts val="0"/>
              </a:spcBef>
              <a:spcAft>
                <a:spcPts val="0"/>
              </a:spcAft>
              <a:buNone/>
            </a:pPr>
            <a:r>
              <a:rPr lang="en" sz="1700">
                <a:solidFill>
                  <a:schemeClr val="lt1"/>
                </a:solidFill>
                <a:latin typeface="Catamaran"/>
                <a:ea typeface="Catamaran"/>
                <a:cs typeface="Catamaran"/>
                <a:sym typeface="Catamaran"/>
              </a:rPr>
              <a:t>- Page </a:t>
            </a:r>
            <a:endParaRPr sz="1700">
              <a:solidFill>
                <a:schemeClr val="lt1"/>
              </a:solidFill>
              <a:latin typeface="Catamaran"/>
              <a:ea typeface="Catamaran"/>
              <a:cs typeface="Catamaran"/>
              <a:sym typeface="Catamaran"/>
            </a:endParaRPr>
          </a:p>
          <a:p>
            <a:pPr indent="0" lvl="0" marL="0" rtl="0" algn="l">
              <a:spcBef>
                <a:spcPts val="0"/>
              </a:spcBef>
              <a:spcAft>
                <a:spcPts val="0"/>
              </a:spcAft>
              <a:buNone/>
            </a:pPr>
            <a:r>
              <a:rPr baseline="30000" lang="en" sz="1700">
                <a:solidFill>
                  <a:schemeClr val="lt1"/>
                </a:solidFill>
                <a:latin typeface="Catamaran"/>
                <a:ea typeface="Catamaran"/>
                <a:cs typeface="Catamaran"/>
                <a:sym typeface="Catamaran"/>
              </a:rPr>
              <a:t>    </a:t>
            </a:r>
            <a:r>
              <a:rPr lang="en" sz="1700">
                <a:solidFill>
                  <a:schemeClr val="lt1"/>
                </a:solidFill>
                <a:latin typeface="Catamaran"/>
                <a:ea typeface="Catamaran"/>
                <a:cs typeface="Catamaran"/>
                <a:sym typeface="Catamaran"/>
              </a:rPr>
              <a:t>beautification</a:t>
            </a:r>
            <a:endParaRPr sz="1700">
              <a:solidFill>
                <a:schemeClr val="lt1"/>
              </a:solidFill>
              <a:latin typeface="Catamaran"/>
              <a:ea typeface="Catamaran"/>
              <a:cs typeface="Catamaran"/>
              <a:sym typeface="Catamaran"/>
            </a:endParaRPr>
          </a:p>
          <a:p>
            <a:pPr indent="0" lvl="0" marL="0" rtl="0" algn="l">
              <a:spcBef>
                <a:spcPts val="0"/>
              </a:spcBef>
              <a:spcAft>
                <a:spcPts val="0"/>
              </a:spcAft>
              <a:buNone/>
            </a:pPr>
            <a:r>
              <a:t/>
            </a:r>
            <a:endParaRPr sz="1700">
              <a:solidFill>
                <a:schemeClr val="lt1"/>
              </a:solidFill>
              <a:latin typeface="Catamaran"/>
              <a:ea typeface="Catamaran"/>
              <a:cs typeface="Catamaran"/>
              <a:sym typeface="Catamaran"/>
            </a:endParaRPr>
          </a:p>
        </p:txBody>
      </p:sp>
      <p:sp>
        <p:nvSpPr>
          <p:cNvPr id="102" name="Google Shape;102;p15"/>
          <p:cNvSpPr txBox="1"/>
          <p:nvPr/>
        </p:nvSpPr>
        <p:spPr>
          <a:xfrm>
            <a:off x="6920100" y="3330225"/>
            <a:ext cx="2223900" cy="18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Catamaran"/>
                <a:ea typeface="Catamaran"/>
                <a:cs typeface="Catamaran"/>
                <a:sym typeface="Catamaran"/>
              </a:rPr>
              <a:t>- Back-end</a:t>
            </a:r>
            <a:endParaRPr sz="1700">
              <a:solidFill>
                <a:schemeClr val="lt1"/>
              </a:solidFill>
              <a:latin typeface="Catamaran"/>
              <a:ea typeface="Catamaran"/>
              <a:cs typeface="Catamaran"/>
              <a:sym typeface="Catamaran"/>
            </a:endParaRPr>
          </a:p>
          <a:p>
            <a:pPr indent="0" lvl="0" marL="0" rtl="0" algn="l">
              <a:spcBef>
                <a:spcPts val="0"/>
              </a:spcBef>
              <a:spcAft>
                <a:spcPts val="0"/>
              </a:spcAft>
              <a:buNone/>
            </a:pPr>
            <a:r>
              <a:rPr baseline="30000" lang="en" sz="1700">
                <a:solidFill>
                  <a:schemeClr val="lt1"/>
                </a:solidFill>
                <a:latin typeface="Catamaran"/>
                <a:ea typeface="Catamaran"/>
                <a:cs typeface="Catamaran"/>
                <a:sym typeface="Catamaran"/>
              </a:rPr>
              <a:t>    </a:t>
            </a:r>
            <a:r>
              <a:rPr lang="en" sz="1700">
                <a:solidFill>
                  <a:schemeClr val="lt1"/>
                </a:solidFill>
                <a:latin typeface="Catamaran"/>
                <a:ea typeface="Catamaran"/>
                <a:cs typeface="Catamaran"/>
                <a:sym typeface="Catamaran"/>
              </a:rPr>
              <a:t>development</a:t>
            </a:r>
            <a:endParaRPr sz="1700">
              <a:solidFill>
                <a:schemeClr val="lt1"/>
              </a:solidFill>
              <a:latin typeface="Catamaran"/>
              <a:ea typeface="Catamaran"/>
              <a:cs typeface="Catamaran"/>
              <a:sym typeface="Catamaran"/>
            </a:endParaRPr>
          </a:p>
          <a:p>
            <a:pPr indent="0" lvl="0" marL="0" rtl="0" algn="l">
              <a:spcBef>
                <a:spcPts val="0"/>
              </a:spcBef>
              <a:spcAft>
                <a:spcPts val="0"/>
              </a:spcAft>
              <a:buClr>
                <a:schemeClr val="dk1"/>
              </a:buClr>
              <a:buSzPts val="1100"/>
              <a:buFont typeface="Arial"/>
              <a:buNone/>
            </a:pPr>
            <a:r>
              <a:rPr lang="en" sz="1700">
                <a:solidFill>
                  <a:schemeClr val="lt1"/>
                </a:solidFill>
                <a:latin typeface="Catamaran"/>
                <a:ea typeface="Catamaran"/>
                <a:cs typeface="Catamaran"/>
                <a:sym typeface="Catamaran"/>
              </a:rPr>
              <a:t>- Database design </a:t>
            </a:r>
            <a:endParaRPr sz="1700">
              <a:solidFill>
                <a:schemeClr val="lt1"/>
              </a:solidFill>
              <a:latin typeface="Catamaran"/>
              <a:ea typeface="Catamaran"/>
              <a:cs typeface="Catamaran"/>
              <a:sym typeface="Catamaran"/>
            </a:endParaRPr>
          </a:p>
          <a:p>
            <a:pPr indent="0" lvl="0" marL="0" rtl="0" algn="l">
              <a:spcBef>
                <a:spcPts val="0"/>
              </a:spcBef>
              <a:spcAft>
                <a:spcPts val="0"/>
              </a:spcAft>
              <a:buClr>
                <a:schemeClr val="dk1"/>
              </a:buClr>
              <a:buSzPts val="1100"/>
              <a:buFont typeface="Arial"/>
              <a:buNone/>
            </a:pPr>
            <a:r>
              <a:rPr baseline="30000" lang="en" sz="1700">
                <a:solidFill>
                  <a:schemeClr val="lt1"/>
                </a:solidFill>
                <a:latin typeface="Catamaran"/>
                <a:ea typeface="Catamaran"/>
                <a:cs typeface="Catamaran"/>
                <a:sym typeface="Catamaran"/>
              </a:rPr>
              <a:t>    </a:t>
            </a:r>
            <a:r>
              <a:rPr lang="en" sz="1700">
                <a:solidFill>
                  <a:schemeClr val="lt1"/>
                </a:solidFill>
                <a:latin typeface="Catamaran"/>
                <a:ea typeface="Catamaran"/>
                <a:cs typeface="Catamaran"/>
                <a:sym typeface="Catamaran"/>
              </a:rPr>
              <a:t>and management</a:t>
            </a:r>
            <a:endParaRPr sz="1700">
              <a:solidFill>
                <a:schemeClr val="lt1"/>
              </a:solidFill>
              <a:latin typeface="Catamaran"/>
              <a:ea typeface="Catamaran"/>
              <a:cs typeface="Catamaran"/>
              <a:sym typeface="Catamaran"/>
            </a:endParaRPr>
          </a:p>
          <a:p>
            <a:pPr indent="0" lvl="0" marL="0" rtl="0" algn="l">
              <a:spcBef>
                <a:spcPts val="0"/>
              </a:spcBef>
              <a:spcAft>
                <a:spcPts val="0"/>
              </a:spcAft>
              <a:buClr>
                <a:schemeClr val="dk1"/>
              </a:buClr>
              <a:buSzPts val="1100"/>
              <a:buFont typeface="Arial"/>
              <a:buNone/>
            </a:pPr>
            <a:r>
              <a:rPr lang="en" sz="1700">
                <a:solidFill>
                  <a:schemeClr val="lt1"/>
                </a:solidFill>
                <a:latin typeface="Catamaran"/>
                <a:ea typeface="Catamaran"/>
                <a:cs typeface="Catamaran"/>
                <a:sym typeface="Catamaran"/>
              </a:rPr>
              <a:t>- Automatic testing</a:t>
            </a:r>
            <a:endParaRPr sz="1700">
              <a:solidFill>
                <a:schemeClr val="lt1"/>
              </a:solidFill>
              <a:latin typeface="Catamaran"/>
              <a:ea typeface="Catamaran"/>
              <a:cs typeface="Catamaran"/>
              <a:sym typeface="Catamaran"/>
            </a:endParaRPr>
          </a:p>
        </p:txBody>
      </p:sp>
      <p:pic>
        <p:nvPicPr>
          <p:cNvPr id="103" name="Google Shape;103;p15"/>
          <p:cNvPicPr preferRelativeResize="0"/>
          <p:nvPr/>
        </p:nvPicPr>
        <p:blipFill rotWithShape="1">
          <a:blip r:embed="rId4">
            <a:alphaModFix/>
          </a:blip>
          <a:srcRect b="50228" l="40776" r="24658" t="21756"/>
          <a:stretch/>
        </p:blipFill>
        <p:spPr>
          <a:xfrm>
            <a:off x="268538" y="732750"/>
            <a:ext cx="1700700" cy="1837800"/>
          </a:xfrm>
          <a:prstGeom prst="roundRect">
            <a:avLst>
              <a:gd fmla="val 16667" name="adj"/>
            </a:avLst>
          </a:prstGeom>
          <a:noFill/>
          <a:ln>
            <a:noFill/>
          </a:ln>
        </p:spPr>
      </p:pic>
      <p:pic>
        <p:nvPicPr>
          <p:cNvPr id="104" name="Google Shape;104;p15"/>
          <p:cNvPicPr preferRelativeResize="0"/>
          <p:nvPr/>
        </p:nvPicPr>
        <p:blipFill rotWithShape="1">
          <a:blip r:embed="rId5">
            <a:alphaModFix/>
          </a:blip>
          <a:srcRect b="15587" l="5290" r="2210" t="9439"/>
          <a:stretch/>
        </p:blipFill>
        <p:spPr>
          <a:xfrm>
            <a:off x="7153038" y="732750"/>
            <a:ext cx="1700700" cy="1837800"/>
          </a:xfrm>
          <a:prstGeom prst="roundRect">
            <a:avLst>
              <a:gd fmla="val 16667" name="adj"/>
            </a:avLst>
          </a:prstGeom>
          <a:noFill/>
          <a:ln>
            <a:noFill/>
          </a:ln>
        </p:spPr>
      </p:pic>
      <p:pic>
        <p:nvPicPr>
          <p:cNvPr id="105" name="Google Shape;105;p15"/>
          <p:cNvPicPr preferRelativeResize="0"/>
          <p:nvPr/>
        </p:nvPicPr>
        <p:blipFill rotWithShape="1">
          <a:blip r:embed="rId6">
            <a:alphaModFix/>
          </a:blip>
          <a:srcRect b="11372" l="9957" r="13566" t="5975"/>
          <a:stretch/>
        </p:blipFill>
        <p:spPr>
          <a:xfrm>
            <a:off x="2574300" y="732738"/>
            <a:ext cx="1700700" cy="18378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p:nvPr/>
        </p:nvSpPr>
        <p:spPr>
          <a:xfrm>
            <a:off x="0" y="841475"/>
            <a:ext cx="5817600" cy="1217700"/>
          </a:xfrm>
          <a:prstGeom prst="rect">
            <a:avLst/>
          </a:prstGeom>
          <a:solidFill>
            <a:srgbClr val="D16138">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txBox="1"/>
          <p:nvPr/>
        </p:nvSpPr>
        <p:spPr>
          <a:xfrm>
            <a:off x="0" y="288875"/>
            <a:ext cx="4287000" cy="65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2"/>
                </a:solidFill>
                <a:latin typeface="Catamaran SemiBold"/>
                <a:ea typeface="Catamaran SemiBold"/>
                <a:cs typeface="Catamaran SemiBold"/>
                <a:sym typeface="Catamaran SemiBold"/>
              </a:rPr>
              <a:t>WHAT IS HABITCONNECT?</a:t>
            </a:r>
            <a:endParaRPr sz="2700">
              <a:solidFill>
                <a:schemeClr val="dk2"/>
              </a:solidFill>
              <a:latin typeface="Catamaran SemiBold"/>
              <a:ea typeface="Catamaran SemiBold"/>
              <a:cs typeface="Catamaran SemiBold"/>
              <a:sym typeface="Catamaran SemiBold"/>
            </a:endParaRPr>
          </a:p>
        </p:txBody>
      </p:sp>
      <p:sp>
        <p:nvSpPr>
          <p:cNvPr id="112" name="Google Shape;112;p16"/>
          <p:cNvSpPr txBox="1"/>
          <p:nvPr/>
        </p:nvSpPr>
        <p:spPr>
          <a:xfrm>
            <a:off x="509400" y="841475"/>
            <a:ext cx="5308200" cy="12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Catamaran"/>
                <a:ea typeface="Catamaran"/>
                <a:cs typeface="Catamaran"/>
                <a:sym typeface="Catamaran"/>
              </a:rPr>
              <a:t>An online, habit tracking website designed to cultivate positive habits and monitor individual progress. The website prioritizes user-friendliness and ease-of-use.</a:t>
            </a:r>
            <a:endParaRPr sz="1700">
              <a:solidFill>
                <a:schemeClr val="lt1"/>
              </a:solidFill>
              <a:latin typeface="Catamaran"/>
              <a:ea typeface="Catamaran"/>
              <a:cs typeface="Catamaran"/>
              <a:sym typeface="Catamaran"/>
            </a:endParaRPr>
          </a:p>
        </p:txBody>
      </p:sp>
      <p:sp>
        <p:nvSpPr>
          <p:cNvPr id="113" name="Google Shape;113;p16"/>
          <p:cNvSpPr/>
          <p:nvPr/>
        </p:nvSpPr>
        <p:spPr>
          <a:xfrm>
            <a:off x="0" y="2188604"/>
            <a:ext cx="5817600" cy="1217700"/>
          </a:xfrm>
          <a:prstGeom prst="rect">
            <a:avLst/>
          </a:prstGeom>
          <a:solidFill>
            <a:srgbClr val="DB8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0" y="3535783"/>
            <a:ext cx="5817600" cy="1217700"/>
          </a:xfrm>
          <a:prstGeom prst="rect">
            <a:avLst/>
          </a:prstGeom>
          <a:solidFill>
            <a:srgbClr val="D16138">
              <a:alpha val="49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0" y="841475"/>
            <a:ext cx="509400" cy="39120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nvSpPr>
        <p:spPr>
          <a:xfrm>
            <a:off x="509400" y="3535725"/>
            <a:ext cx="5185500" cy="12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Catamaran"/>
                <a:ea typeface="Catamaran"/>
                <a:cs typeface="Catamaran"/>
                <a:sym typeface="Catamaran"/>
              </a:rPr>
              <a:t>Users link their email to their account for use from any device. A comprehensive statistics page allows the user to track personal progress.</a:t>
            </a:r>
            <a:endParaRPr sz="1700">
              <a:solidFill>
                <a:schemeClr val="lt1"/>
              </a:solidFill>
              <a:latin typeface="Catamaran"/>
              <a:ea typeface="Catamaran"/>
              <a:cs typeface="Catamaran"/>
              <a:sym typeface="Catamaran"/>
            </a:endParaRPr>
          </a:p>
        </p:txBody>
      </p:sp>
      <p:sp>
        <p:nvSpPr>
          <p:cNvPr id="117" name="Google Shape;117;p16"/>
          <p:cNvSpPr txBox="1"/>
          <p:nvPr/>
        </p:nvSpPr>
        <p:spPr>
          <a:xfrm>
            <a:off x="509400" y="2188600"/>
            <a:ext cx="5308200" cy="12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Catamaran"/>
                <a:ea typeface="Catamaran"/>
                <a:cs typeface="Catamaran"/>
                <a:sym typeface="Catamaran"/>
              </a:rPr>
              <a:t>It empowers users to establish positive goals through daily streaks, reminders, motivational quotes, and group challenges.</a:t>
            </a:r>
            <a:endParaRPr sz="1700">
              <a:solidFill>
                <a:schemeClr val="lt1"/>
              </a:solidFill>
              <a:latin typeface="Catamaran"/>
              <a:ea typeface="Catamaran"/>
              <a:cs typeface="Catamaran"/>
              <a:sym typeface="Catamaran"/>
            </a:endParaRPr>
          </a:p>
        </p:txBody>
      </p:sp>
      <p:pic>
        <p:nvPicPr>
          <p:cNvPr id="118" name="Google Shape;118;p16"/>
          <p:cNvPicPr preferRelativeResize="0"/>
          <p:nvPr/>
        </p:nvPicPr>
        <p:blipFill>
          <a:blip r:embed="rId3">
            <a:alphaModFix/>
          </a:blip>
          <a:stretch>
            <a:fillRect/>
          </a:stretch>
        </p:blipFill>
        <p:spPr>
          <a:xfrm>
            <a:off x="6475650" y="1410125"/>
            <a:ext cx="2160876" cy="1119450"/>
          </a:xfrm>
          <a:prstGeom prst="rect">
            <a:avLst/>
          </a:prstGeom>
          <a:noFill/>
          <a:ln cap="flat" cmpd="sng" w="9525">
            <a:solidFill>
              <a:schemeClr val="dk2"/>
            </a:solidFill>
            <a:prstDash val="solid"/>
            <a:round/>
            <a:headEnd len="sm" w="sm" type="none"/>
            <a:tailEnd len="sm" w="sm" type="none"/>
          </a:ln>
        </p:spPr>
      </p:pic>
      <p:pic>
        <p:nvPicPr>
          <p:cNvPr id="119" name="Google Shape;119;p16"/>
          <p:cNvPicPr preferRelativeResize="0"/>
          <p:nvPr/>
        </p:nvPicPr>
        <p:blipFill>
          <a:blip r:embed="rId4">
            <a:alphaModFix/>
          </a:blip>
          <a:stretch>
            <a:fillRect/>
          </a:stretch>
        </p:blipFill>
        <p:spPr>
          <a:xfrm>
            <a:off x="6475652" y="161832"/>
            <a:ext cx="2160876" cy="1174346"/>
          </a:xfrm>
          <a:prstGeom prst="rect">
            <a:avLst/>
          </a:prstGeom>
          <a:noFill/>
          <a:ln cap="flat" cmpd="sng" w="9525">
            <a:solidFill>
              <a:schemeClr val="dk2"/>
            </a:solidFill>
            <a:prstDash val="solid"/>
            <a:round/>
            <a:headEnd len="sm" w="sm" type="none"/>
            <a:tailEnd len="sm" w="sm" type="none"/>
          </a:ln>
        </p:spPr>
      </p:pic>
      <p:pic>
        <p:nvPicPr>
          <p:cNvPr id="120" name="Google Shape;120;p16"/>
          <p:cNvPicPr preferRelativeResize="0"/>
          <p:nvPr/>
        </p:nvPicPr>
        <p:blipFill>
          <a:blip r:embed="rId5">
            <a:alphaModFix/>
          </a:blip>
          <a:stretch>
            <a:fillRect/>
          </a:stretch>
        </p:blipFill>
        <p:spPr>
          <a:xfrm>
            <a:off x="6475650" y="3796901"/>
            <a:ext cx="2160876" cy="1174349"/>
          </a:xfrm>
          <a:prstGeom prst="rect">
            <a:avLst/>
          </a:prstGeom>
          <a:noFill/>
          <a:ln cap="flat" cmpd="sng" w="9525">
            <a:solidFill>
              <a:schemeClr val="dk2"/>
            </a:solidFill>
            <a:prstDash val="solid"/>
            <a:round/>
            <a:headEnd len="sm" w="sm" type="none"/>
            <a:tailEnd len="sm" w="sm" type="none"/>
          </a:ln>
        </p:spPr>
      </p:pic>
      <p:pic>
        <p:nvPicPr>
          <p:cNvPr id="121" name="Google Shape;121;p16"/>
          <p:cNvPicPr preferRelativeResize="0"/>
          <p:nvPr/>
        </p:nvPicPr>
        <p:blipFill>
          <a:blip r:embed="rId6">
            <a:alphaModFix/>
          </a:blip>
          <a:stretch>
            <a:fillRect/>
          </a:stretch>
        </p:blipFill>
        <p:spPr>
          <a:xfrm>
            <a:off x="6475650" y="2603513"/>
            <a:ext cx="2160876" cy="11194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p:nvPr/>
        </p:nvSpPr>
        <p:spPr>
          <a:xfrm rot="-5400000">
            <a:off x="6116825" y="-398800"/>
            <a:ext cx="1057500" cy="3396300"/>
          </a:xfrm>
          <a:prstGeom prst="rect">
            <a:avLst/>
          </a:prstGeom>
          <a:solidFill>
            <a:srgbClr val="D16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txBox="1"/>
          <p:nvPr/>
        </p:nvSpPr>
        <p:spPr>
          <a:xfrm>
            <a:off x="4947425" y="770600"/>
            <a:ext cx="3299100" cy="1057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800">
                <a:solidFill>
                  <a:srgbClr val="FFFFFF"/>
                </a:solidFill>
                <a:latin typeface="Livvic"/>
                <a:ea typeface="Livvic"/>
                <a:cs typeface="Livvic"/>
                <a:sym typeface="Livvic"/>
              </a:rPr>
              <a:t>WHY HABITCONNECT?</a:t>
            </a:r>
            <a:endParaRPr b="1" sz="2800">
              <a:solidFill>
                <a:srgbClr val="FFFFFF"/>
              </a:solidFill>
              <a:latin typeface="Livvic"/>
              <a:ea typeface="Livvic"/>
              <a:cs typeface="Livvic"/>
              <a:sym typeface="Livvic"/>
            </a:endParaRPr>
          </a:p>
        </p:txBody>
      </p:sp>
      <p:pic>
        <p:nvPicPr>
          <p:cNvPr id="128" name="Google Shape;128;p17"/>
          <p:cNvPicPr preferRelativeResize="0"/>
          <p:nvPr/>
        </p:nvPicPr>
        <p:blipFill rotWithShape="1">
          <a:blip r:embed="rId3">
            <a:alphaModFix/>
          </a:blip>
          <a:srcRect b="23141" l="49708" r="0" t="0"/>
          <a:stretch/>
        </p:blipFill>
        <p:spPr>
          <a:xfrm>
            <a:off x="658975" y="2434775"/>
            <a:ext cx="3544800" cy="2708726"/>
          </a:xfrm>
          <a:prstGeom prst="rect">
            <a:avLst/>
          </a:prstGeom>
          <a:noFill/>
          <a:ln>
            <a:noFill/>
          </a:ln>
        </p:spPr>
      </p:pic>
      <p:pic>
        <p:nvPicPr>
          <p:cNvPr id="129" name="Google Shape;129;p17"/>
          <p:cNvPicPr preferRelativeResize="0"/>
          <p:nvPr/>
        </p:nvPicPr>
        <p:blipFill rotWithShape="1">
          <a:blip r:embed="rId3">
            <a:alphaModFix/>
          </a:blip>
          <a:srcRect b="0" l="0" r="50290" t="26106"/>
          <a:stretch/>
        </p:blipFill>
        <p:spPr>
          <a:xfrm>
            <a:off x="680925" y="0"/>
            <a:ext cx="3500901" cy="2634650"/>
          </a:xfrm>
          <a:prstGeom prst="rect">
            <a:avLst/>
          </a:prstGeom>
          <a:noFill/>
          <a:ln>
            <a:noFill/>
          </a:ln>
        </p:spPr>
      </p:pic>
      <p:sp>
        <p:nvSpPr>
          <p:cNvPr id="130" name="Google Shape;130;p17"/>
          <p:cNvSpPr/>
          <p:nvPr/>
        </p:nvSpPr>
        <p:spPr>
          <a:xfrm rot="-5400000">
            <a:off x="6600" y="2036400"/>
            <a:ext cx="1057500" cy="1070700"/>
          </a:xfrm>
          <a:prstGeom prst="rect">
            <a:avLst/>
          </a:prstGeom>
          <a:solidFill>
            <a:srgbClr val="D16138">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nvSpPr>
        <p:spPr>
          <a:xfrm>
            <a:off x="4898825" y="1895575"/>
            <a:ext cx="3396300" cy="29868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2"/>
              </a:buClr>
              <a:buSzPts val="1700"/>
              <a:buFont typeface="Catamaran"/>
              <a:buChar char="-"/>
            </a:pPr>
            <a:r>
              <a:rPr lang="en" sz="1700">
                <a:solidFill>
                  <a:schemeClr val="dk2"/>
                </a:solidFill>
                <a:latin typeface="Catamaran"/>
                <a:ea typeface="Catamaran"/>
                <a:cs typeface="Catamaran"/>
                <a:sym typeface="Catamaran"/>
              </a:rPr>
              <a:t>There is an increasing desire and need for a shift towards healthier habits</a:t>
            </a:r>
            <a:endParaRPr sz="1700">
              <a:solidFill>
                <a:schemeClr val="dk2"/>
              </a:solidFill>
              <a:latin typeface="Catamaran"/>
              <a:ea typeface="Catamaran"/>
              <a:cs typeface="Catamaran"/>
              <a:sym typeface="Catamaran"/>
            </a:endParaRPr>
          </a:p>
          <a:p>
            <a:pPr indent="-336550" lvl="0" marL="457200" rtl="0" algn="l">
              <a:lnSpc>
                <a:spcPct val="100000"/>
              </a:lnSpc>
              <a:spcBef>
                <a:spcPts val="0"/>
              </a:spcBef>
              <a:spcAft>
                <a:spcPts val="0"/>
              </a:spcAft>
              <a:buClr>
                <a:schemeClr val="dk2"/>
              </a:buClr>
              <a:buSzPts val="1700"/>
              <a:buFont typeface="Catamaran"/>
              <a:buChar char="-"/>
            </a:pPr>
            <a:r>
              <a:rPr lang="en" sz="1700">
                <a:solidFill>
                  <a:schemeClr val="dk2"/>
                </a:solidFill>
                <a:latin typeface="Catamaran"/>
                <a:ea typeface="Catamaran"/>
                <a:cs typeface="Catamaran"/>
                <a:sym typeface="Catamaran"/>
              </a:rPr>
              <a:t>Taking action amid busy schedules or forgetfulness makes this difficult</a:t>
            </a:r>
            <a:endParaRPr sz="1700">
              <a:solidFill>
                <a:schemeClr val="dk2"/>
              </a:solidFill>
              <a:latin typeface="Catamaran"/>
              <a:ea typeface="Catamaran"/>
              <a:cs typeface="Catamaran"/>
              <a:sym typeface="Catamaran"/>
            </a:endParaRPr>
          </a:p>
          <a:p>
            <a:pPr indent="-336550" lvl="0" marL="457200" rtl="0" algn="l">
              <a:lnSpc>
                <a:spcPct val="100000"/>
              </a:lnSpc>
              <a:spcBef>
                <a:spcPts val="0"/>
              </a:spcBef>
              <a:spcAft>
                <a:spcPts val="0"/>
              </a:spcAft>
              <a:buClr>
                <a:schemeClr val="dk2"/>
              </a:buClr>
              <a:buSzPts val="1700"/>
              <a:buFont typeface="Catamaran"/>
              <a:buChar char="-"/>
            </a:pPr>
            <a:r>
              <a:rPr lang="en" sz="1700">
                <a:solidFill>
                  <a:schemeClr val="dk2"/>
                </a:solidFill>
                <a:latin typeface="Catamaran"/>
                <a:ea typeface="Catamaran"/>
                <a:cs typeface="Catamaran"/>
                <a:sym typeface="Catamaran"/>
              </a:rPr>
              <a:t>We aim to provide a tool which makes monitoring daily habits easy and convenient</a:t>
            </a:r>
            <a:endParaRPr sz="1700">
              <a:solidFill>
                <a:schemeClr val="dk2"/>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nvSpPr>
        <p:spPr>
          <a:xfrm>
            <a:off x="387050" y="1557825"/>
            <a:ext cx="4605900" cy="27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37" name="Google Shape;137;p18"/>
          <p:cNvPicPr preferRelativeResize="0"/>
          <p:nvPr/>
        </p:nvPicPr>
        <p:blipFill>
          <a:blip r:embed="rId3">
            <a:alphaModFix/>
          </a:blip>
          <a:stretch>
            <a:fillRect/>
          </a:stretch>
        </p:blipFill>
        <p:spPr>
          <a:xfrm>
            <a:off x="4795425" y="1509075"/>
            <a:ext cx="4125850" cy="3183550"/>
          </a:xfrm>
          <a:prstGeom prst="rect">
            <a:avLst/>
          </a:prstGeom>
          <a:noFill/>
          <a:ln>
            <a:noFill/>
          </a:ln>
        </p:spPr>
      </p:pic>
      <p:sp>
        <p:nvSpPr>
          <p:cNvPr id="138" name="Google Shape;138;p18"/>
          <p:cNvSpPr/>
          <p:nvPr/>
        </p:nvSpPr>
        <p:spPr>
          <a:xfrm>
            <a:off x="4808150" y="-6075"/>
            <a:ext cx="4100400" cy="5355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txBox="1"/>
          <p:nvPr/>
        </p:nvSpPr>
        <p:spPr>
          <a:xfrm>
            <a:off x="4808150" y="98925"/>
            <a:ext cx="41004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Catamaran SemiBold"/>
                <a:ea typeface="Catamaran SemiBold"/>
                <a:cs typeface="Catamaran SemiBold"/>
                <a:sym typeface="Catamaran SemiBold"/>
              </a:rPr>
              <a:t>SPRINT SCHEDULING</a:t>
            </a:r>
            <a:endParaRPr sz="2700">
              <a:solidFill>
                <a:schemeClr val="lt1"/>
              </a:solidFill>
              <a:latin typeface="Catamaran SemiBold"/>
              <a:ea typeface="Catamaran SemiBold"/>
              <a:cs typeface="Catamaran SemiBold"/>
              <a:sym typeface="Catamaran SemiBold"/>
            </a:endParaRPr>
          </a:p>
        </p:txBody>
      </p:sp>
      <p:pic>
        <p:nvPicPr>
          <p:cNvPr id="140" name="Google Shape;140;p18"/>
          <p:cNvPicPr preferRelativeResize="0"/>
          <p:nvPr/>
        </p:nvPicPr>
        <p:blipFill rotWithShape="1">
          <a:blip r:embed="rId4">
            <a:alphaModFix/>
          </a:blip>
          <a:srcRect b="50201" l="0" r="0" t="0"/>
          <a:stretch/>
        </p:blipFill>
        <p:spPr>
          <a:xfrm>
            <a:off x="5774650" y="912575"/>
            <a:ext cx="1036900" cy="492275"/>
          </a:xfrm>
          <a:prstGeom prst="rect">
            <a:avLst/>
          </a:prstGeom>
          <a:noFill/>
          <a:ln>
            <a:noFill/>
          </a:ln>
        </p:spPr>
      </p:pic>
      <p:sp>
        <p:nvSpPr>
          <p:cNvPr id="141" name="Google Shape;141;p18"/>
          <p:cNvSpPr/>
          <p:nvPr/>
        </p:nvSpPr>
        <p:spPr>
          <a:xfrm flipH="1" rot="-5400000">
            <a:off x="-289950" y="285600"/>
            <a:ext cx="5152200" cy="4572300"/>
          </a:xfrm>
          <a:prstGeom prst="rect">
            <a:avLst/>
          </a:prstGeom>
          <a:solidFill>
            <a:srgbClr val="DB8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nvSpPr>
        <p:spPr>
          <a:xfrm>
            <a:off x="2411400" y="1501600"/>
            <a:ext cx="1762800" cy="110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chemeClr val="lt1"/>
                </a:solidFill>
                <a:latin typeface="Catamaran"/>
                <a:ea typeface="Catamaran"/>
                <a:cs typeface="Catamaran"/>
                <a:sym typeface="Catamaran"/>
              </a:rPr>
              <a:t>Modified agile development process</a:t>
            </a:r>
            <a:endParaRPr i="1" sz="1800">
              <a:solidFill>
                <a:schemeClr val="dk2"/>
              </a:solidFill>
              <a:latin typeface="Catamaran"/>
              <a:ea typeface="Catamaran"/>
              <a:cs typeface="Catamaran"/>
              <a:sym typeface="Catamaran"/>
            </a:endParaRPr>
          </a:p>
        </p:txBody>
      </p:sp>
      <p:pic>
        <p:nvPicPr>
          <p:cNvPr id="143" name="Google Shape;143;p18"/>
          <p:cNvPicPr preferRelativeResize="0"/>
          <p:nvPr/>
        </p:nvPicPr>
        <p:blipFill rotWithShape="1">
          <a:blip r:embed="rId4">
            <a:alphaModFix/>
          </a:blip>
          <a:srcRect b="0" l="0" r="0" t="50201"/>
          <a:stretch/>
        </p:blipFill>
        <p:spPr>
          <a:xfrm>
            <a:off x="6905125" y="943125"/>
            <a:ext cx="1036900" cy="492275"/>
          </a:xfrm>
          <a:prstGeom prst="rect">
            <a:avLst/>
          </a:prstGeom>
          <a:noFill/>
          <a:ln>
            <a:noFill/>
          </a:ln>
        </p:spPr>
      </p:pic>
      <p:sp>
        <p:nvSpPr>
          <p:cNvPr id="144" name="Google Shape;144;p18"/>
          <p:cNvSpPr/>
          <p:nvPr/>
        </p:nvSpPr>
        <p:spPr>
          <a:xfrm>
            <a:off x="180600" y="3014075"/>
            <a:ext cx="4211100" cy="1987800"/>
          </a:xfrm>
          <a:prstGeom prst="roundRect">
            <a:avLst>
              <a:gd fmla="val 16667" name="adj"/>
            </a:avLst>
          </a:prstGeom>
          <a:solidFill>
            <a:schemeClr val="lt1"/>
          </a:solidFill>
          <a:ln cap="flat" cmpd="sng" w="9525">
            <a:solidFill>
              <a:srgbClr val="D16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8"/>
          <p:cNvSpPr txBox="1"/>
          <p:nvPr/>
        </p:nvSpPr>
        <p:spPr>
          <a:xfrm>
            <a:off x="552000" y="3497550"/>
            <a:ext cx="39426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Catamaran"/>
              <a:buChar char="❏"/>
            </a:pPr>
            <a:r>
              <a:rPr lang="en" sz="1500">
                <a:solidFill>
                  <a:schemeClr val="dk2"/>
                </a:solidFill>
                <a:latin typeface="Catamaran"/>
                <a:ea typeface="Catamaran"/>
                <a:cs typeface="Catamaran"/>
                <a:sym typeface="Catamaran"/>
              </a:rPr>
              <a:t>“Daily” s</a:t>
            </a:r>
            <a:r>
              <a:rPr lang="en" sz="1500">
                <a:solidFill>
                  <a:schemeClr val="dk2"/>
                </a:solidFill>
                <a:latin typeface="Catamaran"/>
                <a:ea typeface="Catamaran"/>
                <a:cs typeface="Catamaran"/>
                <a:sym typeface="Catamaran"/>
              </a:rPr>
              <a:t>crum meetings twice a week</a:t>
            </a:r>
            <a:endParaRPr sz="1500">
              <a:solidFill>
                <a:schemeClr val="dk2"/>
              </a:solidFill>
              <a:latin typeface="Catamaran"/>
              <a:ea typeface="Catamaran"/>
              <a:cs typeface="Catamaran"/>
              <a:sym typeface="Catamaran"/>
            </a:endParaRPr>
          </a:p>
          <a:p>
            <a:pPr indent="-323850" lvl="0" marL="457200" rtl="0" algn="l">
              <a:spcBef>
                <a:spcPts val="0"/>
              </a:spcBef>
              <a:spcAft>
                <a:spcPts val="0"/>
              </a:spcAft>
              <a:buClr>
                <a:schemeClr val="dk2"/>
              </a:buClr>
              <a:buSzPts val="1500"/>
              <a:buFont typeface="Catamaran"/>
              <a:buChar char="❏"/>
            </a:pPr>
            <a:r>
              <a:rPr lang="en" sz="1500">
                <a:solidFill>
                  <a:schemeClr val="dk2"/>
                </a:solidFill>
                <a:latin typeface="Catamaran"/>
                <a:ea typeface="Catamaran"/>
                <a:cs typeface="Catamaran"/>
                <a:sym typeface="Catamaran"/>
              </a:rPr>
              <a:t>Sprint planning meetings</a:t>
            </a:r>
            <a:endParaRPr sz="1500">
              <a:solidFill>
                <a:schemeClr val="dk2"/>
              </a:solidFill>
              <a:latin typeface="Catamaran"/>
              <a:ea typeface="Catamaran"/>
              <a:cs typeface="Catamaran"/>
              <a:sym typeface="Catamaran"/>
            </a:endParaRPr>
          </a:p>
          <a:p>
            <a:pPr indent="-323850" lvl="0" marL="457200" rtl="0" algn="l">
              <a:spcBef>
                <a:spcPts val="0"/>
              </a:spcBef>
              <a:spcAft>
                <a:spcPts val="0"/>
              </a:spcAft>
              <a:buClr>
                <a:schemeClr val="dk2"/>
              </a:buClr>
              <a:buSzPts val="1500"/>
              <a:buFont typeface="Catamaran"/>
              <a:buChar char="❏"/>
            </a:pPr>
            <a:r>
              <a:rPr lang="en" sz="1500">
                <a:solidFill>
                  <a:schemeClr val="dk2"/>
                </a:solidFill>
                <a:latin typeface="Catamaran"/>
                <a:ea typeface="Catamaran"/>
                <a:cs typeface="Catamaran"/>
                <a:sym typeface="Catamaran"/>
              </a:rPr>
              <a:t>Sprint review meetings</a:t>
            </a:r>
            <a:endParaRPr sz="1500">
              <a:solidFill>
                <a:schemeClr val="dk2"/>
              </a:solidFill>
              <a:latin typeface="Catamaran"/>
              <a:ea typeface="Catamaran"/>
              <a:cs typeface="Catamaran"/>
              <a:sym typeface="Catamaran"/>
            </a:endParaRPr>
          </a:p>
          <a:p>
            <a:pPr indent="-323850" lvl="0" marL="457200" rtl="0" algn="l">
              <a:spcBef>
                <a:spcPts val="0"/>
              </a:spcBef>
              <a:spcAft>
                <a:spcPts val="0"/>
              </a:spcAft>
              <a:buClr>
                <a:schemeClr val="dk2"/>
              </a:buClr>
              <a:buSzPts val="1500"/>
              <a:buFont typeface="Catamaran"/>
              <a:buChar char="❏"/>
            </a:pPr>
            <a:r>
              <a:rPr lang="en" sz="1500">
                <a:solidFill>
                  <a:schemeClr val="dk2"/>
                </a:solidFill>
                <a:latin typeface="Catamaran"/>
                <a:ea typeface="Catamaran"/>
                <a:cs typeface="Catamaran"/>
                <a:sym typeface="Catamaran"/>
              </a:rPr>
              <a:t>Sprin</a:t>
            </a:r>
            <a:r>
              <a:rPr lang="en" sz="1500">
                <a:solidFill>
                  <a:schemeClr val="dk2"/>
                </a:solidFill>
                <a:latin typeface="Catamaran"/>
                <a:ea typeface="Catamaran"/>
                <a:cs typeface="Catamaran"/>
                <a:sym typeface="Catamaran"/>
              </a:rPr>
              <a:t>t retrospective meetings</a:t>
            </a:r>
            <a:endParaRPr sz="1500">
              <a:solidFill>
                <a:schemeClr val="dk2"/>
              </a:solidFill>
              <a:latin typeface="Catamaran"/>
              <a:ea typeface="Catamaran"/>
              <a:cs typeface="Catamaran"/>
              <a:sym typeface="Catamaran"/>
            </a:endParaRPr>
          </a:p>
        </p:txBody>
      </p:sp>
      <p:sp>
        <p:nvSpPr>
          <p:cNvPr id="146" name="Google Shape;146;p18"/>
          <p:cNvSpPr txBox="1"/>
          <p:nvPr/>
        </p:nvSpPr>
        <p:spPr>
          <a:xfrm>
            <a:off x="346200" y="31428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Catamaran SemiBold"/>
                <a:ea typeface="Catamaran SemiBold"/>
                <a:cs typeface="Catamaran SemiBold"/>
                <a:sym typeface="Catamaran SemiBold"/>
              </a:rPr>
              <a:t>MEETING SCHEDULING</a:t>
            </a:r>
            <a:endParaRPr sz="1900">
              <a:latin typeface="Catamaran SemiBold"/>
              <a:ea typeface="Catamaran SemiBold"/>
              <a:cs typeface="Catamaran SemiBold"/>
              <a:sym typeface="Catamaran SemiBold"/>
            </a:endParaRPr>
          </a:p>
        </p:txBody>
      </p:sp>
      <p:sp>
        <p:nvSpPr>
          <p:cNvPr id="147" name="Google Shape;147;p18"/>
          <p:cNvSpPr txBox="1"/>
          <p:nvPr/>
        </p:nvSpPr>
        <p:spPr>
          <a:xfrm>
            <a:off x="346200" y="4457650"/>
            <a:ext cx="394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Catamaran"/>
                <a:ea typeface="Catamaran"/>
                <a:cs typeface="Catamaran"/>
                <a:sym typeface="Catamaran"/>
              </a:rPr>
              <a:t>All meetings have detailed notes on our GitHub</a:t>
            </a:r>
            <a:endParaRPr/>
          </a:p>
        </p:txBody>
      </p:sp>
      <p:pic>
        <p:nvPicPr>
          <p:cNvPr id="148" name="Google Shape;148;p18"/>
          <p:cNvPicPr preferRelativeResize="0"/>
          <p:nvPr/>
        </p:nvPicPr>
        <p:blipFill rotWithShape="1">
          <a:blip r:embed="rId5">
            <a:alphaModFix/>
          </a:blip>
          <a:srcRect b="0" l="12816" r="12839" t="0"/>
          <a:stretch/>
        </p:blipFill>
        <p:spPr>
          <a:xfrm>
            <a:off x="180600" y="1217900"/>
            <a:ext cx="2230800" cy="1664100"/>
          </a:xfrm>
          <a:prstGeom prst="roundRect">
            <a:avLst>
              <a:gd fmla="val 16667" name="adj"/>
            </a:avLst>
          </a:prstGeom>
          <a:noFill/>
          <a:ln cap="flat" cmpd="sng" w="9525">
            <a:solidFill>
              <a:srgbClr val="D16138"/>
            </a:solidFill>
            <a:prstDash val="solid"/>
            <a:round/>
            <a:headEnd len="sm" w="sm" type="none"/>
            <a:tailEnd len="sm" w="sm" type="none"/>
          </a:ln>
        </p:spPr>
      </p:pic>
      <p:sp>
        <p:nvSpPr>
          <p:cNvPr id="149" name="Google Shape;149;p18"/>
          <p:cNvSpPr/>
          <p:nvPr/>
        </p:nvSpPr>
        <p:spPr>
          <a:xfrm>
            <a:off x="0" y="-6075"/>
            <a:ext cx="4572300" cy="1057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txBox="1"/>
          <p:nvPr/>
        </p:nvSpPr>
        <p:spPr>
          <a:xfrm>
            <a:off x="109050" y="0"/>
            <a:ext cx="4354200" cy="105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FFFFFF"/>
                </a:solidFill>
                <a:latin typeface="Livvic"/>
                <a:ea typeface="Livvic"/>
                <a:cs typeface="Livvic"/>
                <a:sym typeface="Livvic"/>
              </a:rPr>
              <a:t>SOFTWARE ENGINEERING PROCESS</a:t>
            </a:r>
            <a:endParaRPr b="1" sz="2800">
              <a:solidFill>
                <a:srgbClr val="FFFFFF"/>
              </a:solidFill>
              <a:latin typeface="Livvic"/>
              <a:ea typeface="Livvic"/>
              <a:cs typeface="Livvic"/>
              <a:sym typeface="Livv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p:nvPr/>
        </p:nvSpPr>
        <p:spPr>
          <a:xfrm>
            <a:off x="0" y="0"/>
            <a:ext cx="5589000" cy="5355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txBox="1"/>
          <p:nvPr/>
        </p:nvSpPr>
        <p:spPr>
          <a:xfrm>
            <a:off x="0" y="105000"/>
            <a:ext cx="55890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Catamaran SemiBold"/>
                <a:ea typeface="Catamaran SemiBold"/>
                <a:cs typeface="Catamaran SemiBold"/>
                <a:sym typeface="Catamaran SemiBold"/>
              </a:rPr>
              <a:t>SOFTWARE ENGINEERING TOOLS</a:t>
            </a:r>
            <a:endParaRPr sz="2700">
              <a:solidFill>
                <a:schemeClr val="lt1"/>
              </a:solidFill>
              <a:latin typeface="Catamaran SemiBold"/>
              <a:ea typeface="Catamaran SemiBold"/>
              <a:cs typeface="Catamaran SemiBold"/>
              <a:sym typeface="Catamaran SemiBold"/>
            </a:endParaRPr>
          </a:p>
        </p:txBody>
      </p:sp>
      <p:sp>
        <p:nvSpPr>
          <p:cNvPr id="157" name="Google Shape;157;p19"/>
          <p:cNvSpPr/>
          <p:nvPr/>
        </p:nvSpPr>
        <p:spPr>
          <a:xfrm>
            <a:off x="0" y="2505527"/>
            <a:ext cx="9144000" cy="879300"/>
          </a:xfrm>
          <a:prstGeom prst="rect">
            <a:avLst/>
          </a:prstGeom>
          <a:solidFill>
            <a:srgbClr val="D16138">
              <a:alpha val="26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0" y="4264175"/>
            <a:ext cx="9144000" cy="879300"/>
          </a:xfrm>
          <a:prstGeom prst="rect">
            <a:avLst/>
          </a:prstGeom>
          <a:solidFill>
            <a:srgbClr val="D16138">
              <a:alpha val="26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0" y="679600"/>
            <a:ext cx="9144000" cy="946500"/>
          </a:xfrm>
          <a:prstGeom prst="rect">
            <a:avLst/>
          </a:prstGeom>
          <a:solidFill>
            <a:srgbClr val="D16138">
              <a:alpha val="26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19"/>
          <p:cNvPicPr preferRelativeResize="0"/>
          <p:nvPr/>
        </p:nvPicPr>
        <p:blipFill>
          <a:blip r:embed="rId3">
            <a:alphaModFix/>
          </a:blip>
          <a:stretch>
            <a:fillRect/>
          </a:stretch>
        </p:blipFill>
        <p:spPr>
          <a:xfrm>
            <a:off x="151250" y="750613"/>
            <a:ext cx="826500" cy="804475"/>
          </a:xfrm>
          <a:prstGeom prst="rect">
            <a:avLst/>
          </a:prstGeom>
          <a:noFill/>
          <a:ln>
            <a:noFill/>
          </a:ln>
        </p:spPr>
      </p:pic>
      <p:pic>
        <p:nvPicPr>
          <p:cNvPr id="161" name="Google Shape;161;p19"/>
          <p:cNvPicPr preferRelativeResize="0"/>
          <p:nvPr/>
        </p:nvPicPr>
        <p:blipFill>
          <a:blip r:embed="rId4">
            <a:alphaModFix/>
          </a:blip>
          <a:stretch>
            <a:fillRect/>
          </a:stretch>
        </p:blipFill>
        <p:spPr>
          <a:xfrm>
            <a:off x="162250" y="1659238"/>
            <a:ext cx="804500" cy="804475"/>
          </a:xfrm>
          <a:prstGeom prst="rect">
            <a:avLst/>
          </a:prstGeom>
          <a:noFill/>
          <a:ln>
            <a:noFill/>
          </a:ln>
        </p:spPr>
      </p:pic>
      <p:pic>
        <p:nvPicPr>
          <p:cNvPr id="162" name="Google Shape;162;p19"/>
          <p:cNvPicPr preferRelativeResize="0"/>
          <p:nvPr/>
        </p:nvPicPr>
        <p:blipFill>
          <a:blip r:embed="rId5">
            <a:alphaModFix/>
          </a:blip>
          <a:stretch>
            <a:fillRect/>
          </a:stretch>
        </p:blipFill>
        <p:spPr>
          <a:xfrm>
            <a:off x="296224" y="2542900"/>
            <a:ext cx="536561" cy="804475"/>
          </a:xfrm>
          <a:prstGeom prst="rect">
            <a:avLst/>
          </a:prstGeom>
          <a:noFill/>
          <a:ln>
            <a:noFill/>
          </a:ln>
        </p:spPr>
      </p:pic>
      <p:pic>
        <p:nvPicPr>
          <p:cNvPr id="163" name="Google Shape;163;p19"/>
          <p:cNvPicPr preferRelativeResize="0"/>
          <p:nvPr/>
        </p:nvPicPr>
        <p:blipFill>
          <a:blip r:embed="rId6">
            <a:alphaModFix/>
          </a:blip>
          <a:stretch>
            <a:fillRect/>
          </a:stretch>
        </p:blipFill>
        <p:spPr>
          <a:xfrm>
            <a:off x="162239" y="3514739"/>
            <a:ext cx="804500" cy="610848"/>
          </a:xfrm>
          <a:prstGeom prst="rect">
            <a:avLst/>
          </a:prstGeom>
          <a:noFill/>
          <a:ln>
            <a:noFill/>
          </a:ln>
        </p:spPr>
      </p:pic>
      <p:pic>
        <p:nvPicPr>
          <p:cNvPr id="164" name="Google Shape;164;p19"/>
          <p:cNvPicPr preferRelativeResize="0"/>
          <p:nvPr/>
        </p:nvPicPr>
        <p:blipFill rotWithShape="1">
          <a:blip r:embed="rId7">
            <a:alphaModFix/>
          </a:blip>
          <a:srcRect b="0" l="19126" r="18977" t="0"/>
          <a:stretch/>
        </p:blipFill>
        <p:spPr>
          <a:xfrm>
            <a:off x="121900" y="4301625"/>
            <a:ext cx="885212" cy="804476"/>
          </a:xfrm>
          <a:prstGeom prst="rect">
            <a:avLst/>
          </a:prstGeom>
          <a:noFill/>
          <a:ln>
            <a:noFill/>
          </a:ln>
        </p:spPr>
      </p:pic>
      <p:sp>
        <p:nvSpPr>
          <p:cNvPr id="165" name="Google Shape;165;p19"/>
          <p:cNvSpPr txBox="1"/>
          <p:nvPr/>
        </p:nvSpPr>
        <p:spPr>
          <a:xfrm>
            <a:off x="1099375" y="805200"/>
            <a:ext cx="3580200" cy="41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tamaran SemiBold"/>
                <a:ea typeface="Catamaran SemiBold"/>
                <a:cs typeface="Catamaran SemiBold"/>
                <a:sym typeface="Catamaran SemiBold"/>
              </a:rPr>
              <a:t>GITHUB</a:t>
            </a:r>
            <a:endParaRPr sz="1900">
              <a:latin typeface="Catamaran SemiBold"/>
              <a:ea typeface="Catamaran SemiBold"/>
              <a:cs typeface="Catamaran SemiBold"/>
              <a:sym typeface="Catamaran SemiBold"/>
            </a:endParaRPr>
          </a:p>
        </p:txBody>
      </p:sp>
      <p:sp>
        <p:nvSpPr>
          <p:cNvPr id="166" name="Google Shape;166;p19"/>
          <p:cNvSpPr txBox="1"/>
          <p:nvPr/>
        </p:nvSpPr>
        <p:spPr>
          <a:xfrm>
            <a:off x="1112000" y="1751725"/>
            <a:ext cx="3580200" cy="41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tamaran SemiBold"/>
                <a:ea typeface="Catamaran SemiBold"/>
                <a:cs typeface="Catamaran SemiBold"/>
                <a:sym typeface="Catamaran SemiBold"/>
              </a:rPr>
              <a:t>JIRA</a:t>
            </a:r>
            <a:endParaRPr sz="1900">
              <a:latin typeface="Catamaran SemiBold"/>
              <a:ea typeface="Catamaran SemiBold"/>
              <a:cs typeface="Catamaran SemiBold"/>
              <a:sym typeface="Catamaran SemiBold"/>
            </a:endParaRPr>
          </a:p>
        </p:txBody>
      </p:sp>
      <p:sp>
        <p:nvSpPr>
          <p:cNvPr id="167" name="Google Shape;167;p19"/>
          <p:cNvSpPr txBox="1"/>
          <p:nvPr/>
        </p:nvSpPr>
        <p:spPr>
          <a:xfrm>
            <a:off x="1112000" y="4389775"/>
            <a:ext cx="3580200" cy="41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tamaran SemiBold"/>
                <a:ea typeface="Catamaran SemiBold"/>
                <a:cs typeface="Catamaran SemiBold"/>
                <a:sym typeface="Catamaran SemiBold"/>
              </a:rPr>
              <a:t>GOOGLE DRIVE</a:t>
            </a:r>
            <a:endParaRPr sz="1900">
              <a:latin typeface="Catamaran SemiBold"/>
              <a:ea typeface="Catamaran SemiBold"/>
              <a:cs typeface="Catamaran SemiBold"/>
              <a:sym typeface="Catamaran SemiBold"/>
            </a:endParaRPr>
          </a:p>
        </p:txBody>
      </p:sp>
      <p:sp>
        <p:nvSpPr>
          <p:cNvPr id="168" name="Google Shape;168;p19"/>
          <p:cNvSpPr txBox="1"/>
          <p:nvPr/>
        </p:nvSpPr>
        <p:spPr>
          <a:xfrm>
            <a:off x="1099375" y="3510425"/>
            <a:ext cx="3580200" cy="41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tamaran SemiBold"/>
                <a:ea typeface="Catamaran SemiBold"/>
                <a:cs typeface="Catamaran SemiBold"/>
                <a:sym typeface="Catamaran SemiBold"/>
              </a:rPr>
              <a:t>DISCORD</a:t>
            </a:r>
            <a:endParaRPr sz="1900">
              <a:latin typeface="Catamaran SemiBold"/>
              <a:ea typeface="Catamaran SemiBold"/>
              <a:cs typeface="Catamaran SemiBold"/>
              <a:sym typeface="Catamaran SemiBold"/>
            </a:endParaRPr>
          </a:p>
        </p:txBody>
      </p:sp>
      <p:sp>
        <p:nvSpPr>
          <p:cNvPr id="169" name="Google Shape;169;p19"/>
          <p:cNvSpPr txBox="1"/>
          <p:nvPr/>
        </p:nvSpPr>
        <p:spPr>
          <a:xfrm>
            <a:off x="1112000" y="2631063"/>
            <a:ext cx="3580200" cy="41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tamaran SemiBold"/>
                <a:ea typeface="Catamaran SemiBold"/>
                <a:cs typeface="Catamaran SemiBold"/>
                <a:sym typeface="Catamaran SemiBold"/>
              </a:rPr>
              <a:t>FIGMA</a:t>
            </a:r>
            <a:endParaRPr sz="1900">
              <a:latin typeface="Catamaran SemiBold"/>
              <a:ea typeface="Catamaran SemiBold"/>
              <a:cs typeface="Catamaran SemiBold"/>
              <a:sym typeface="Catamaran SemiBold"/>
            </a:endParaRPr>
          </a:p>
        </p:txBody>
      </p:sp>
      <p:sp>
        <p:nvSpPr>
          <p:cNvPr id="170" name="Google Shape;170;p19"/>
          <p:cNvSpPr txBox="1"/>
          <p:nvPr/>
        </p:nvSpPr>
        <p:spPr>
          <a:xfrm>
            <a:off x="1099375" y="806100"/>
            <a:ext cx="7758600" cy="9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tamaran"/>
                <a:ea typeface="Catamaran"/>
                <a:cs typeface="Catamaran"/>
                <a:sym typeface="Catamaran"/>
              </a:rPr>
              <a:t>Version control, collaborative development, software project storage, branching development</a:t>
            </a:r>
            <a:endParaRPr/>
          </a:p>
        </p:txBody>
      </p:sp>
      <p:sp>
        <p:nvSpPr>
          <p:cNvPr id="171" name="Google Shape;171;p19"/>
          <p:cNvSpPr txBox="1"/>
          <p:nvPr/>
        </p:nvSpPr>
        <p:spPr>
          <a:xfrm>
            <a:off x="1099375" y="1751900"/>
            <a:ext cx="7936500" cy="87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tamaran"/>
                <a:ea typeface="Catamaran"/>
                <a:cs typeface="Catamaran"/>
                <a:sym typeface="Catamaran"/>
              </a:rPr>
              <a:t>User story management, task assignment and planning, sprint management, project management</a:t>
            </a:r>
            <a:endParaRPr/>
          </a:p>
        </p:txBody>
      </p:sp>
      <p:sp>
        <p:nvSpPr>
          <p:cNvPr id="172" name="Google Shape;172;p19"/>
          <p:cNvSpPr txBox="1"/>
          <p:nvPr/>
        </p:nvSpPr>
        <p:spPr>
          <a:xfrm>
            <a:off x="1099375" y="4389900"/>
            <a:ext cx="7936500" cy="87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tamaran"/>
                <a:ea typeface="Catamaran"/>
                <a:cs typeface="Catamaran"/>
                <a:sym typeface="Catamaran"/>
              </a:rPr>
              <a:t>File storage, collaborative workspace for documentation</a:t>
            </a:r>
            <a:endParaRPr/>
          </a:p>
        </p:txBody>
      </p:sp>
      <p:sp>
        <p:nvSpPr>
          <p:cNvPr id="173" name="Google Shape;173;p19"/>
          <p:cNvSpPr txBox="1"/>
          <p:nvPr/>
        </p:nvSpPr>
        <p:spPr>
          <a:xfrm>
            <a:off x="1099375" y="3510600"/>
            <a:ext cx="7758600" cy="87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tamaran"/>
                <a:ea typeface="Catamaran"/>
                <a:cs typeface="Catamaran"/>
                <a:sym typeface="Catamaran"/>
              </a:rPr>
              <a:t>Meeting space, between meeting communication, bug tracking, important information tracking</a:t>
            </a:r>
            <a:endParaRPr/>
          </a:p>
        </p:txBody>
      </p:sp>
      <p:sp>
        <p:nvSpPr>
          <p:cNvPr id="174" name="Google Shape;174;p19"/>
          <p:cNvSpPr txBox="1"/>
          <p:nvPr/>
        </p:nvSpPr>
        <p:spPr>
          <a:xfrm>
            <a:off x="1099375" y="2643100"/>
            <a:ext cx="7758600" cy="87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tamaran"/>
                <a:ea typeface="Catamaran"/>
                <a:cs typeface="Catamaran"/>
                <a:sym typeface="Catamaran"/>
              </a:rPr>
              <a:t>Web page design, brainstorming and planning, note taking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0"/>
          <p:cNvPicPr preferRelativeResize="0"/>
          <p:nvPr/>
        </p:nvPicPr>
        <p:blipFill>
          <a:blip r:embed="rId3">
            <a:alphaModFix amt="90000"/>
          </a:blip>
          <a:stretch>
            <a:fillRect/>
          </a:stretch>
        </p:blipFill>
        <p:spPr>
          <a:xfrm>
            <a:off x="-12025" y="0"/>
            <a:ext cx="9167698" cy="5143500"/>
          </a:xfrm>
          <a:prstGeom prst="rect">
            <a:avLst/>
          </a:prstGeom>
          <a:noFill/>
          <a:ln>
            <a:noFill/>
          </a:ln>
        </p:spPr>
      </p:pic>
      <p:sp>
        <p:nvSpPr>
          <p:cNvPr id="180" name="Google Shape;180;p20"/>
          <p:cNvSpPr/>
          <p:nvPr/>
        </p:nvSpPr>
        <p:spPr>
          <a:xfrm rot="-5400000">
            <a:off x="3975725" y="-2012100"/>
            <a:ext cx="1192200" cy="9167700"/>
          </a:xfrm>
          <a:prstGeom prst="rect">
            <a:avLst/>
          </a:prstGeom>
          <a:gradFill>
            <a:gsLst>
              <a:gs pos="0">
                <a:srgbClr val="DF957A">
                  <a:alpha val="58431"/>
                  <a:alpha val="86160"/>
                </a:srgbClr>
              </a:gs>
              <a:gs pos="100000">
                <a:srgbClr val="D16138">
                  <a:alpha val="8616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txBox="1"/>
          <p:nvPr/>
        </p:nvSpPr>
        <p:spPr>
          <a:xfrm>
            <a:off x="1041000" y="2153850"/>
            <a:ext cx="7062000" cy="8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Livvic"/>
                <a:ea typeface="Livvic"/>
                <a:cs typeface="Livvic"/>
                <a:sym typeface="Livvic"/>
              </a:rPr>
              <a:t>SITE DEMONSTRATION</a:t>
            </a:r>
            <a:endParaRPr b="1" sz="2000">
              <a:solidFill>
                <a:srgbClr val="FFFFFF"/>
              </a:solidFill>
              <a:latin typeface="Livvic"/>
              <a:ea typeface="Livvic"/>
              <a:cs typeface="Livvic"/>
              <a:sym typeface="Livv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p:nvPr/>
        </p:nvSpPr>
        <p:spPr>
          <a:xfrm>
            <a:off x="8808900" y="0"/>
            <a:ext cx="335100" cy="51435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0" y="0"/>
            <a:ext cx="335100" cy="5143500"/>
          </a:xfrm>
          <a:prstGeom prst="rect">
            <a:avLst/>
          </a:prstGeom>
          <a:solidFill>
            <a:srgbClr val="92B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0" y="0"/>
            <a:ext cx="9144000" cy="596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1041000" y="85391"/>
            <a:ext cx="7062000" cy="4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Livvic"/>
                <a:ea typeface="Livvic"/>
                <a:cs typeface="Livvic"/>
                <a:sym typeface="Livvic"/>
              </a:rPr>
              <a:t>TECHNICAL ISSUES</a:t>
            </a:r>
            <a:endParaRPr b="1" sz="1000">
              <a:solidFill>
                <a:srgbClr val="FFFFFF"/>
              </a:solidFill>
              <a:latin typeface="Livvic"/>
              <a:ea typeface="Livvic"/>
              <a:cs typeface="Livvic"/>
              <a:sym typeface="Livvic"/>
            </a:endParaRPr>
          </a:p>
        </p:txBody>
      </p:sp>
      <p:sp>
        <p:nvSpPr>
          <p:cNvPr id="190" name="Google Shape;190;p21"/>
          <p:cNvSpPr txBox="1"/>
          <p:nvPr/>
        </p:nvSpPr>
        <p:spPr>
          <a:xfrm>
            <a:off x="483975" y="736775"/>
            <a:ext cx="3580200" cy="41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D16138"/>
                </a:solidFill>
                <a:latin typeface="Catamaran SemiBold"/>
                <a:ea typeface="Catamaran SemiBold"/>
                <a:cs typeface="Catamaran SemiBold"/>
                <a:sym typeface="Catamaran SemiBold"/>
              </a:rPr>
              <a:t>Known Issues on the Website</a:t>
            </a:r>
            <a:endParaRPr sz="1900">
              <a:solidFill>
                <a:srgbClr val="D16138"/>
              </a:solidFill>
              <a:latin typeface="Catamaran SemiBold"/>
              <a:ea typeface="Catamaran SemiBold"/>
              <a:cs typeface="Catamaran SemiBold"/>
              <a:sym typeface="Catamaran SemiBold"/>
            </a:endParaRPr>
          </a:p>
        </p:txBody>
      </p:sp>
      <p:sp>
        <p:nvSpPr>
          <p:cNvPr id="191" name="Google Shape;191;p21"/>
          <p:cNvSpPr txBox="1"/>
          <p:nvPr/>
        </p:nvSpPr>
        <p:spPr>
          <a:xfrm>
            <a:off x="483975" y="3143500"/>
            <a:ext cx="3580200" cy="41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D16138"/>
                </a:solidFill>
                <a:latin typeface="Catamaran SemiBold"/>
                <a:ea typeface="Catamaran SemiBold"/>
                <a:cs typeface="Catamaran SemiBold"/>
                <a:sym typeface="Catamaran SemiBold"/>
              </a:rPr>
              <a:t>What Could be Improved?</a:t>
            </a:r>
            <a:endParaRPr sz="1900">
              <a:solidFill>
                <a:srgbClr val="D16138"/>
              </a:solidFill>
              <a:latin typeface="Catamaran SemiBold"/>
              <a:ea typeface="Catamaran SemiBold"/>
              <a:cs typeface="Catamaran SemiBold"/>
              <a:sym typeface="Catamaran SemiBold"/>
            </a:endParaRPr>
          </a:p>
        </p:txBody>
      </p:sp>
      <p:sp>
        <p:nvSpPr>
          <p:cNvPr id="192" name="Google Shape;192;p21"/>
          <p:cNvSpPr txBox="1"/>
          <p:nvPr/>
        </p:nvSpPr>
        <p:spPr>
          <a:xfrm>
            <a:off x="335100" y="1082850"/>
            <a:ext cx="8238300" cy="2060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atamaran"/>
              <a:buChar char="-"/>
            </a:pPr>
            <a:r>
              <a:rPr lang="en" sz="1700">
                <a:latin typeface="Catamaran"/>
                <a:ea typeface="Catamaran"/>
                <a:cs typeface="Catamaran"/>
                <a:sym typeface="Catamaran"/>
              </a:rPr>
              <a:t>The Dailies page has multiple known problems, from tracking streaks across multiple days to updating check-in data in the back-end appropriately.</a:t>
            </a:r>
            <a:endParaRPr sz="1700">
              <a:latin typeface="Catamaran"/>
              <a:ea typeface="Catamaran"/>
              <a:cs typeface="Catamaran"/>
              <a:sym typeface="Catamaran"/>
            </a:endParaRPr>
          </a:p>
          <a:p>
            <a:pPr indent="-336550" lvl="0" marL="457200" rtl="0" algn="l">
              <a:spcBef>
                <a:spcPts val="0"/>
              </a:spcBef>
              <a:spcAft>
                <a:spcPts val="0"/>
              </a:spcAft>
              <a:buSzPts val="1700"/>
              <a:buFont typeface="Catamaran"/>
              <a:buChar char="-"/>
            </a:pPr>
            <a:r>
              <a:rPr lang="en" sz="1700">
                <a:latin typeface="Catamaran"/>
                <a:ea typeface="Catamaran"/>
                <a:cs typeface="Catamaran"/>
                <a:sym typeface="Catamaran"/>
              </a:rPr>
              <a:t>Some pages open with warnings in the console upon first load. </a:t>
            </a:r>
            <a:endParaRPr sz="1700">
              <a:latin typeface="Catamaran"/>
              <a:ea typeface="Catamaran"/>
              <a:cs typeface="Catamaran"/>
              <a:sym typeface="Catamaran"/>
            </a:endParaRPr>
          </a:p>
          <a:p>
            <a:pPr indent="-336550" lvl="0" marL="457200" rtl="0" algn="l">
              <a:spcBef>
                <a:spcPts val="0"/>
              </a:spcBef>
              <a:spcAft>
                <a:spcPts val="0"/>
              </a:spcAft>
              <a:buSzPts val="1700"/>
              <a:buFont typeface="Catamaran"/>
              <a:buChar char="-"/>
            </a:pPr>
            <a:r>
              <a:rPr lang="en" sz="1700">
                <a:latin typeface="Catamaran"/>
                <a:ea typeface="Catamaran"/>
                <a:cs typeface="Catamaran"/>
                <a:sym typeface="Catamaran"/>
              </a:rPr>
              <a:t>Some of the pages are not compatible with zooming within the browser, and other pages could be improved in their scalability. </a:t>
            </a:r>
            <a:endParaRPr sz="1700">
              <a:latin typeface="Catamaran"/>
              <a:ea typeface="Catamaran"/>
              <a:cs typeface="Catamaran"/>
              <a:sym typeface="Catamaran"/>
            </a:endParaRPr>
          </a:p>
          <a:p>
            <a:pPr indent="-336550" lvl="0" marL="457200" rtl="0" algn="l">
              <a:spcBef>
                <a:spcPts val="0"/>
              </a:spcBef>
              <a:spcAft>
                <a:spcPts val="0"/>
              </a:spcAft>
              <a:buSzPts val="1700"/>
              <a:buFont typeface="Catamaran"/>
              <a:buChar char="-"/>
            </a:pPr>
            <a:r>
              <a:rPr lang="en" sz="1700">
                <a:latin typeface="Catamaran"/>
                <a:ea typeface="Catamaran"/>
                <a:cs typeface="Catamaran"/>
                <a:sym typeface="Catamaran"/>
              </a:rPr>
              <a:t>Time field for creating habits can only accept values in seconds, not minutes/hours. </a:t>
            </a:r>
            <a:endParaRPr sz="1700">
              <a:latin typeface="Catamaran"/>
              <a:ea typeface="Catamaran"/>
              <a:cs typeface="Catamaran"/>
              <a:sym typeface="Catamaran"/>
            </a:endParaRPr>
          </a:p>
          <a:p>
            <a:pPr indent="-336550" lvl="0" marL="457200" rtl="0" algn="l">
              <a:spcBef>
                <a:spcPts val="0"/>
              </a:spcBef>
              <a:spcAft>
                <a:spcPts val="0"/>
              </a:spcAft>
              <a:buSzPts val="1700"/>
              <a:buFont typeface="Catamaran"/>
              <a:buChar char="-"/>
            </a:pPr>
            <a:r>
              <a:rPr lang="en" sz="1700">
                <a:latin typeface="Catamaran"/>
                <a:ea typeface="Catamaran"/>
                <a:cs typeface="Catamaran"/>
                <a:sym typeface="Catamaran"/>
              </a:rPr>
              <a:t>Our manual testing document stores a few more known bugs for front-end issues. </a:t>
            </a:r>
            <a:endParaRPr sz="1700">
              <a:latin typeface="Catamaran"/>
              <a:ea typeface="Catamaran"/>
              <a:cs typeface="Catamaran"/>
              <a:sym typeface="Catamaran"/>
            </a:endParaRPr>
          </a:p>
          <a:p>
            <a:pPr indent="0" lvl="0" marL="0" rtl="0" algn="l">
              <a:spcBef>
                <a:spcPts val="0"/>
              </a:spcBef>
              <a:spcAft>
                <a:spcPts val="0"/>
              </a:spcAft>
              <a:buNone/>
            </a:pPr>
            <a:r>
              <a:t/>
            </a:r>
            <a:endParaRPr sz="1700">
              <a:latin typeface="Catamaran"/>
              <a:ea typeface="Catamaran"/>
              <a:cs typeface="Catamaran"/>
              <a:sym typeface="Catamaran"/>
            </a:endParaRPr>
          </a:p>
        </p:txBody>
      </p:sp>
      <p:sp>
        <p:nvSpPr>
          <p:cNvPr id="193" name="Google Shape;193;p21"/>
          <p:cNvSpPr txBox="1"/>
          <p:nvPr/>
        </p:nvSpPr>
        <p:spPr>
          <a:xfrm>
            <a:off x="335100" y="3483325"/>
            <a:ext cx="8238300" cy="14889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atamaran"/>
              <a:buChar char="-"/>
            </a:pPr>
            <a:r>
              <a:rPr lang="en" sz="1700">
                <a:latin typeface="Catamaran"/>
                <a:ea typeface="Catamaran"/>
                <a:cs typeface="Catamaran"/>
                <a:sym typeface="Catamaran"/>
              </a:rPr>
              <a:t>Most pages could be improved in their </a:t>
            </a:r>
            <a:r>
              <a:rPr lang="en" sz="1700">
                <a:latin typeface="Catamaran"/>
                <a:ea typeface="Catamaran"/>
                <a:cs typeface="Catamaran"/>
                <a:sym typeface="Catamaran"/>
              </a:rPr>
              <a:t>responsiveness</a:t>
            </a:r>
            <a:r>
              <a:rPr lang="en" sz="1700">
                <a:latin typeface="Catamaran"/>
                <a:ea typeface="Catamaran"/>
                <a:cs typeface="Catamaran"/>
                <a:sym typeface="Catamaran"/>
              </a:rPr>
              <a:t> to zooming and different screen heights and widths. </a:t>
            </a:r>
            <a:endParaRPr sz="1700">
              <a:latin typeface="Catamaran"/>
              <a:ea typeface="Catamaran"/>
              <a:cs typeface="Catamaran"/>
              <a:sym typeface="Catamaran"/>
            </a:endParaRPr>
          </a:p>
          <a:p>
            <a:pPr indent="-336550" lvl="0" marL="457200" rtl="0" algn="l">
              <a:spcBef>
                <a:spcPts val="0"/>
              </a:spcBef>
              <a:spcAft>
                <a:spcPts val="0"/>
              </a:spcAft>
              <a:buSzPts val="1700"/>
              <a:buFont typeface="Catamaran"/>
              <a:buChar char="-"/>
            </a:pPr>
            <a:r>
              <a:rPr lang="en" sz="1700">
                <a:latin typeface="Catamaran"/>
                <a:ea typeface="Catamaran"/>
                <a:cs typeface="Catamaran"/>
                <a:sym typeface="Catamaran"/>
              </a:rPr>
              <a:t>Accessibility and customization features would have been a positive addition.</a:t>
            </a:r>
            <a:endParaRPr sz="1700">
              <a:latin typeface="Catamaran"/>
              <a:ea typeface="Catamaran"/>
              <a:cs typeface="Catamaran"/>
              <a:sym typeface="Catamaran"/>
            </a:endParaRPr>
          </a:p>
          <a:p>
            <a:pPr indent="-336550" lvl="0" marL="457200" rtl="0" algn="l">
              <a:spcBef>
                <a:spcPts val="0"/>
              </a:spcBef>
              <a:spcAft>
                <a:spcPts val="0"/>
              </a:spcAft>
              <a:buSzPts val="1700"/>
              <a:buFont typeface="Catamaran"/>
              <a:buChar char="-"/>
            </a:pPr>
            <a:r>
              <a:rPr lang="en" sz="1700">
                <a:latin typeface="Catamaran"/>
                <a:ea typeface="Catamaran"/>
                <a:cs typeface="Catamaran"/>
                <a:sym typeface="Catamaran"/>
              </a:rPr>
              <a:t>Some of the pages could use more consistent design features and font sizing. </a:t>
            </a:r>
            <a:endParaRPr sz="1700">
              <a:latin typeface="Catamaran"/>
              <a:ea typeface="Catamaran"/>
              <a:cs typeface="Catamaran"/>
              <a:sym typeface="Catamaran"/>
            </a:endParaRPr>
          </a:p>
          <a:p>
            <a:pPr indent="-336550" lvl="0" marL="457200" rtl="0" algn="l">
              <a:spcBef>
                <a:spcPts val="0"/>
              </a:spcBef>
              <a:spcAft>
                <a:spcPts val="0"/>
              </a:spcAft>
              <a:buSzPts val="1700"/>
              <a:buFont typeface="Catamaran"/>
              <a:buChar char="-"/>
            </a:pPr>
            <a:r>
              <a:rPr lang="en" sz="1700">
                <a:latin typeface="Catamaran"/>
                <a:ea typeface="Catamaran"/>
                <a:cs typeface="Catamaran"/>
                <a:sym typeface="Catamaran"/>
              </a:rPr>
              <a:t>We want to include a date picker within the Dailies page, to view long term progress.</a:t>
            </a:r>
            <a:endParaRPr sz="1700">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